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embeddings/oleObject1.bin" ContentType="application/vnd.openxmlformats-officedocument.oleObject"/>
  <Override PartName="/ppt/embeddings/oleObject2.bin" ContentType="application/vnd.openxmlformats-officedocument.oleObject"/>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690" r:id="rId2"/>
    <p:sldMasterId id="2147483655" r:id="rId3"/>
    <p:sldMasterId id="2147483657" r:id="rId4"/>
    <p:sldMasterId id="2147483659" r:id="rId5"/>
    <p:sldMasterId id="2147483661" r:id="rId6"/>
    <p:sldMasterId id="2147483713" r:id="rId7"/>
    <p:sldMasterId id="2147483716" r:id="rId8"/>
    <p:sldMasterId id="2147483719" r:id="rId9"/>
    <p:sldMasterId id="2147483721" r:id="rId10"/>
  </p:sldMasterIdLst>
  <p:notesMasterIdLst>
    <p:notesMasterId r:id="rId44"/>
  </p:notesMasterIdLst>
  <p:handoutMasterIdLst>
    <p:handoutMasterId r:id="rId45"/>
  </p:handoutMasterIdLst>
  <p:sldIdLst>
    <p:sldId id="450" r:id="rId11"/>
    <p:sldId id="431" r:id="rId12"/>
    <p:sldId id="351" r:id="rId13"/>
    <p:sldId id="377" r:id="rId14"/>
    <p:sldId id="451" r:id="rId15"/>
    <p:sldId id="262" r:id="rId16"/>
    <p:sldId id="264" r:id="rId17"/>
    <p:sldId id="422" r:id="rId18"/>
    <p:sldId id="354" r:id="rId19"/>
    <p:sldId id="402" r:id="rId20"/>
    <p:sldId id="452" r:id="rId21"/>
    <p:sldId id="453" r:id="rId22"/>
    <p:sldId id="454" r:id="rId23"/>
    <p:sldId id="297" r:id="rId24"/>
    <p:sldId id="455" r:id="rId25"/>
    <p:sldId id="456" r:id="rId26"/>
    <p:sldId id="434" r:id="rId27"/>
    <p:sldId id="367" r:id="rId28"/>
    <p:sldId id="296" r:id="rId29"/>
    <p:sldId id="399" r:id="rId30"/>
    <p:sldId id="457" r:id="rId31"/>
    <p:sldId id="400" r:id="rId32"/>
    <p:sldId id="458" r:id="rId33"/>
    <p:sldId id="459" r:id="rId34"/>
    <p:sldId id="403" r:id="rId35"/>
    <p:sldId id="383" r:id="rId36"/>
    <p:sldId id="379" r:id="rId37"/>
    <p:sldId id="423" r:id="rId38"/>
    <p:sldId id="366" r:id="rId39"/>
    <p:sldId id="417" r:id="rId40"/>
    <p:sldId id="439" r:id="rId41"/>
    <p:sldId id="369" r:id="rId42"/>
    <p:sldId id="372" r:id="rId43"/>
  </p:sldIdLst>
  <p:sldSz cx="10693400" cy="7561263"/>
  <p:notesSz cx="6794500" cy="9906000"/>
  <p:defaultTextStyle>
    <a:defPPr>
      <a:defRPr lang="en-US"/>
    </a:defPPr>
    <a:lvl1pPr algn="l" defTabSz="1042988" rtl="0" fontAlgn="base">
      <a:spcBef>
        <a:spcPct val="0"/>
      </a:spcBef>
      <a:spcAft>
        <a:spcPct val="0"/>
      </a:spcAft>
      <a:defRPr sz="2100" kern="1200">
        <a:solidFill>
          <a:schemeClr val="tx1"/>
        </a:solidFill>
        <a:latin typeface="Arial" panose="020B0604020202020204" pitchFamily="34" charset="0"/>
        <a:ea typeface="+mn-ea"/>
        <a:cs typeface="Arial" panose="020B0604020202020204" pitchFamily="34" charset="0"/>
      </a:defRPr>
    </a:lvl1pPr>
    <a:lvl2pPr marL="520700" indent="-63500" algn="l" defTabSz="1042988" rtl="0" fontAlgn="base">
      <a:spcBef>
        <a:spcPct val="0"/>
      </a:spcBef>
      <a:spcAft>
        <a:spcPct val="0"/>
      </a:spcAft>
      <a:defRPr sz="2100" kern="1200">
        <a:solidFill>
          <a:schemeClr val="tx1"/>
        </a:solidFill>
        <a:latin typeface="Arial" panose="020B0604020202020204" pitchFamily="34" charset="0"/>
        <a:ea typeface="+mn-ea"/>
        <a:cs typeface="Arial" panose="020B0604020202020204" pitchFamily="34" charset="0"/>
      </a:defRPr>
    </a:lvl2pPr>
    <a:lvl3pPr marL="1042988" indent="-128588" algn="l" defTabSz="1042988" rtl="0" fontAlgn="base">
      <a:spcBef>
        <a:spcPct val="0"/>
      </a:spcBef>
      <a:spcAft>
        <a:spcPct val="0"/>
      </a:spcAft>
      <a:defRPr sz="2100" kern="1200">
        <a:solidFill>
          <a:schemeClr val="tx1"/>
        </a:solidFill>
        <a:latin typeface="Arial" panose="020B0604020202020204" pitchFamily="34" charset="0"/>
        <a:ea typeface="+mn-ea"/>
        <a:cs typeface="Arial" panose="020B0604020202020204" pitchFamily="34" charset="0"/>
      </a:defRPr>
    </a:lvl3pPr>
    <a:lvl4pPr marL="1563688" indent="-192088" algn="l" defTabSz="1042988" rtl="0" fontAlgn="base">
      <a:spcBef>
        <a:spcPct val="0"/>
      </a:spcBef>
      <a:spcAft>
        <a:spcPct val="0"/>
      </a:spcAft>
      <a:defRPr sz="2100" kern="1200">
        <a:solidFill>
          <a:schemeClr val="tx1"/>
        </a:solidFill>
        <a:latin typeface="Arial" panose="020B0604020202020204" pitchFamily="34" charset="0"/>
        <a:ea typeface="+mn-ea"/>
        <a:cs typeface="Arial" panose="020B0604020202020204" pitchFamily="34" charset="0"/>
      </a:defRPr>
    </a:lvl4pPr>
    <a:lvl5pPr marL="2085975" indent="-257175" algn="l" defTabSz="1042988" rtl="0" fontAlgn="base">
      <a:spcBef>
        <a:spcPct val="0"/>
      </a:spcBef>
      <a:spcAft>
        <a:spcPct val="0"/>
      </a:spcAft>
      <a:defRPr sz="21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21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21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21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21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5AF7"/>
    <a:srgbClr val="FFCC00"/>
    <a:srgbClr val="0827C4"/>
    <a:srgbClr val="865D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59" autoAdjust="0"/>
    <p:restoredTop sz="99756" autoAdjust="0"/>
  </p:normalViewPr>
  <p:slideViewPr>
    <p:cSldViewPr>
      <p:cViewPr varScale="1">
        <p:scale>
          <a:sx n="80" d="100"/>
          <a:sy n="80" d="100"/>
        </p:scale>
        <p:origin x="1038" y="102"/>
      </p:cViewPr>
      <p:guideLst>
        <p:guide orient="horz" pos="2382"/>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2" d="100"/>
        <a:sy n="122" d="100"/>
      </p:scale>
      <p:origin x="0" y="0"/>
    </p:cViewPr>
  </p:sorterViewPr>
  <p:notesViewPr>
    <p:cSldViewPr>
      <p:cViewPr varScale="1">
        <p:scale>
          <a:sx n="80" d="100"/>
          <a:sy n="80" d="100"/>
        </p:scale>
        <p:origin x="-2022" y="-102"/>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33" Type="http://schemas.openxmlformats.org/officeDocument/2006/relationships/slide" Target="slides/slide23.xml"/><Relationship Id="rId34" Type="http://schemas.openxmlformats.org/officeDocument/2006/relationships/slide" Target="slides/slide24.xml"/><Relationship Id="rId35" Type="http://schemas.openxmlformats.org/officeDocument/2006/relationships/slide" Target="slides/slide25.xml"/><Relationship Id="rId36" Type="http://schemas.openxmlformats.org/officeDocument/2006/relationships/slide" Target="slides/slide26.xml"/><Relationship Id="rId37" Type="http://schemas.openxmlformats.org/officeDocument/2006/relationships/slide" Target="slides/slide27.xml"/><Relationship Id="rId38" Type="http://schemas.openxmlformats.org/officeDocument/2006/relationships/slide" Target="slides/slide28.xml"/><Relationship Id="rId39" Type="http://schemas.openxmlformats.org/officeDocument/2006/relationships/slide" Target="slides/slide29.xml"/><Relationship Id="rId40" Type="http://schemas.openxmlformats.org/officeDocument/2006/relationships/slide" Target="slides/slide30.xml"/><Relationship Id="rId41" Type="http://schemas.openxmlformats.org/officeDocument/2006/relationships/slide" Target="slides/slide31.xml"/><Relationship Id="rId42" Type="http://schemas.openxmlformats.org/officeDocument/2006/relationships/slide" Target="slides/slide32.xml"/><Relationship Id="rId43" Type="http://schemas.openxmlformats.org/officeDocument/2006/relationships/slide" Target="slides/slide33.xml"/><Relationship Id="rId44" Type="http://schemas.openxmlformats.org/officeDocument/2006/relationships/notesMaster" Target="notesMasters/notesMaster1.xml"/><Relationship Id="rId45" Type="http://schemas.openxmlformats.org/officeDocument/2006/relationships/handoutMaster" Target="handoutMasters/handoutMaster1.xml"/><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063AF5-AC81-4B21-9531-8C6B751B1795}" type="doc">
      <dgm:prSet loTypeId="urn:microsoft.com/office/officeart/2005/8/layout/chevron1" loCatId="process" qsTypeId="urn:microsoft.com/office/officeart/2005/8/quickstyle/simple2" qsCatId="simple" csTypeId="urn:microsoft.com/office/officeart/2005/8/colors/accent0_3" csCatId="mainScheme" phldr="1"/>
      <dgm:spPr/>
    </dgm:pt>
    <dgm:pt modelId="{1BB1DB85-6F11-411C-B111-82D912CFA3A6}" type="pres">
      <dgm:prSet presAssocID="{19063AF5-AC81-4B21-9531-8C6B751B1795}" presName="Name0" presStyleCnt="0">
        <dgm:presLayoutVars>
          <dgm:dir/>
          <dgm:animLvl val="lvl"/>
          <dgm:resizeHandles val="exact"/>
        </dgm:presLayoutVars>
      </dgm:prSet>
      <dgm:spPr/>
    </dgm:pt>
  </dgm:ptLst>
  <dgm:cxnLst>
    <dgm:cxn modelId="{747D1D69-676F-4D51-B6A7-08A318297537}" type="presOf" srcId="{19063AF5-AC81-4B21-9531-8C6B751B1795}" destId="{1BB1DB85-6F11-411C-B111-82D912CFA3A6}"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D371822-B68F-0B74-B750-1FE23A19DAC7}"/>
              </a:ext>
            </a:extLst>
          </p:cNvPr>
          <p:cNvSpPr>
            <a:spLocks noGrp="1"/>
          </p:cNvSpPr>
          <p:nvPr>
            <p:ph type="hdr" sz="quarter"/>
          </p:nvPr>
        </p:nvSpPr>
        <p:spPr>
          <a:xfrm>
            <a:off x="0" y="0"/>
            <a:ext cx="2944813" cy="495300"/>
          </a:xfrm>
          <a:prstGeom prst="rect">
            <a:avLst/>
          </a:prstGeom>
        </p:spPr>
        <p:txBody>
          <a:bodyPr vert="horz" lIns="95415" tIns="47707" rIns="95415" bIns="47707" rtlCol="0"/>
          <a:lstStyle>
            <a:lvl1pPr algn="l" defTabSz="1088325" fontAlgn="auto">
              <a:spcBef>
                <a:spcPts val="0"/>
              </a:spcBef>
              <a:spcAft>
                <a:spcPts val="0"/>
              </a:spcAft>
              <a:defRPr sz="1300">
                <a:latin typeface="+mn-lt"/>
                <a:cs typeface="+mn-cs"/>
              </a:defRPr>
            </a:lvl1pPr>
          </a:lstStyle>
          <a:p>
            <a:pPr>
              <a:defRPr/>
            </a:pPr>
            <a:endParaRPr lang="en-GB"/>
          </a:p>
        </p:txBody>
      </p:sp>
      <p:sp>
        <p:nvSpPr>
          <p:cNvPr id="3" name="Date Placeholder 2">
            <a:extLst>
              <a:ext uri="{FF2B5EF4-FFF2-40B4-BE49-F238E27FC236}">
                <a16:creationId xmlns:a16="http://schemas.microsoft.com/office/drawing/2014/main" id="{9BAA0F22-0EE0-E68D-1538-9E1693579BE9}"/>
              </a:ext>
            </a:extLst>
          </p:cNvPr>
          <p:cNvSpPr>
            <a:spLocks noGrp="1"/>
          </p:cNvSpPr>
          <p:nvPr>
            <p:ph type="dt" sz="quarter" idx="1"/>
          </p:nvPr>
        </p:nvSpPr>
        <p:spPr>
          <a:xfrm>
            <a:off x="3848100" y="0"/>
            <a:ext cx="2944813" cy="495300"/>
          </a:xfrm>
          <a:prstGeom prst="rect">
            <a:avLst/>
          </a:prstGeom>
        </p:spPr>
        <p:txBody>
          <a:bodyPr vert="horz" lIns="95415" tIns="47707" rIns="95415" bIns="47707" rtlCol="0"/>
          <a:lstStyle>
            <a:lvl1pPr algn="r" defTabSz="1088325" fontAlgn="auto">
              <a:spcBef>
                <a:spcPts val="0"/>
              </a:spcBef>
              <a:spcAft>
                <a:spcPts val="0"/>
              </a:spcAft>
              <a:defRPr sz="1300">
                <a:latin typeface="+mn-lt"/>
                <a:cs typeface="+mn-cs"/>
              </a:defRPr>
            </a:lvl1pPr>
          </a:lstStyle>
          <a:p>
            <a:pPr>
              <a:defRPr/>
            </a:pPr>
            <a:fld id="{F1398377-D07D-4B1A-B2B4-895CD72A7ADB}" type="datetimeFigureOut">
              <a:rPr lang="en-US"/>
              <a:pPr>
                <a:defRPr/>
              </a:pPr>
              <a:t>8/22/2025</a:t>
            </a:fld>
            <a:endParaRPr lang="en-GB" dirty="0"/>
          </a:p>
        </p:txBody>
      </p:sp>
      <p:sp>
        <p:nvSpPr>
          <p:cNvPr id="4" name="Footer Placeholder 3">
            <a:extLst>
              <a:ext uri="{FF2B5EF4-FFF2-40B4-BE49-F238E27FC236}">
                <a16:creationId xmlns:a16="http://schemas.microsoft.com/office/drawing/2014/main" id="{0F049E20-D814-AF07-F1E2-2AA9F68689B1}"/>
              </a:ext>
            </a:extLst>
          </p:cNvPr>
          <p:cNvSpPr>
            <a:spLocks noGrp="1"/>
          </p:cNvSpPr>
          <p:nvPr>
            <p:ph type="ftr" sz="quarter" idx="2"/>
          </p:nvPr>
        </p:nvSpPr>
        <p:spPr>
          <a:xfrm>
            <a:off x="0" y="9409113"/>
            <a:ext cx="2944813" cy="495300"/>
          </a:xfrm>
          <a:prstGeom prst="rect">
            <a:avLst/>
          </a:prstGeom>
        </p:spPr>
        <p:txBody>
          <a:bodyPr vert="horz" lIns="95415" tIns="47707" rIns="95415" bIns="47707" rtlCol="0" anchor="b"/>
          <a:lstStyle>
            <a:lvl1pPr algn="l" defTabSz="1088325" fontAlgn="auto">
              <a:spcBef>
                <a:spcPts val="0"/>
              </a:spcBef>
              <a:spcAft>
                <a:spcPts val="0"/>
              </a:spcAft>
              <a:defRPr sz="1300">
                <a:latin typeface="+mn-lt"/>
                <a:cs typeface="+mn-cs"/>
              </a:defRPr>
            </a:lvl1pPr>
          </a:lstStyle>
          <a:p>
            <a:pPr>
              <a:defRPr/>
            </a:pPr>
            <a:endParaRPr lang="en-GB"/>
          </a:p>
        </p:txBody>
      </p:sp>
      <p:sp>
        <p:nvSpPr>
          <p:cNvPr id="5" name="Slide Number Placeholder 4">
            <a:extLst>
              <a:ext uri="{FF2B5EF4-FFF2-40B4-BE49-F238E27FC236}">
                <a16:creationId xmlns:a16="http://schemas.microsoft.com/office/drawing/2014/main" id="{BEAC6CB7-2624-DD93-45EE-8AD40626F564}"/>
              </a:ext>
            </a:extLst>
          </p:cNvPr>
          <p:cNvSpPr>
            <a:spLocks noGrp="1"/>
          </p:cNvSpPr>
          <p:nvPr>
            <p:ph type="sldNum" sz="quarter" idx="3"/>
          </p:nvPr>
        </p:nvSpPr>
        <p:spPr>
          <a:xfrm>
            <a:off x="3848100" y="9409113"/>
            <a:ext cx="2944813" cy="495300"/>
          </a:xfrm>
          <a:prstGeom prst="rect">
            <a:avLst/>
          </a:prstGeom>
        </p:spPr>
        <p:txBody>
          <a:bodyPr vert="horz" wrap="square" lIns="95415" tIns="47707" rIns="95415" bIns="47707" numCol="1" anchor="b" anchorCtr="0" compatLnSpc="1">
            <a:prstTxWarp prst="textNoShape">
              <a:avLst/>
            </a:prstTxWarp>
          </a:bodyPr>
          <a:lstStyle>
            <a:lvl1pPr algn="r" defTabSz="1087438">
              <a:defRPr sz="1300">
                <a:latin typeface="Calibri" panose="020F0502020204030204" pitchFamily="34" charset="0"/>
              </a:defRPr>
            </a:lvl1pPr>
          </a:lstStyle>
          <a:p>
            <a:fld id="{3DDBE9F2-D84A-4EB4-9458-9F67CD98AFF1}" type="slidenum">
              <a:rPr lang="en-GB" altLang="en-US"/>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F4F83F7-3E96-5A0A-2523-9E1836092FA8}"/>
              </a:ext>
            </a:extLst>
          </p:cNvPr>
          <p:cNvSpPr>
            <a:spLocks noGrp="1"/>
          </p:cNvSpPr>
          <p:nvPr>
            <p:ph type="hdr" sz="quarter"/>
          </p:nvPr>
        </p:nvSpPr>
        <p:spPr>
          <a:xfrm>
            <a:off x="0" y="0"/>
            <a:ext cx="2944813" cy="495300"/>
          </a:xfrm>
          <a:prstGeom prst="rect">
            <a:avLst/>
          </a:prstGeom>
        </p:spPr>
        <p:txBody>
          <a:bodyPr vert="horz" lIns="88086" tIns="44043" rIns="88086" bIns="44043" rtlCol="0"/>
          <a:lstStyle>
            <a:lvl1pPr algn="l">
              <a:defRPr sz="1200">
                <a:latin typeface="Arial" charset="0"/>
                <a:cs typeface="+mn-cs"/>
              </a:defRPr>
            </a:lvl1pPr>
          </a:lstStyle>
          <a:p>
            <a:pPr>
              <a:defRPr/>
            </a:pPr>
            <a:endParaRPr lang="en-GB"/>
          </a:p>
        </p:txBody>
      </p:sp>
      <p:sp>
        <p:nvSpPr>
          <p:cNvPr id="3" name="Date Placeholder 2">
            <a:extLst>
              <a:ext uri="{FF2B5EF4-FFF2-40B4-BE49-F238E27FC236}">
                <a16:creationId xmlns:a16="http://schemas.microsoft.com/office/drawing/2014/main" id="{8ED4D3FF-4C1C-7512-0E08-429BE0A9D4B4}"/>
              </a:ext>
            </a:extLst>
          </p:cNvPr>
          <p:cNvSpPr>
            <a:spLocks noGrp="1"/>
          </p:cNvSpPr>
          <p:nvPr>
            <p:ph type="dt" idx="1"/>
          </p:nvPr>
        </p:nvSpPr>
        <p:spPr>
          <a:xfrm>
            <a:off x="3848100" y="0"/>
            <a:ext cx="2944813" cy="495300"/>
          </a:xfrm>
          <a:prstGeom prst="rect">
            <a:avLst/>
          </a:prstGeom>
        </p:spPr>
        <p:txBody>
          <a:bodyPr vert="horz" lIns="88086" tIns="44043" rIns="88086" bIns="44043" rtlCol="0"/>
          <a:lstStyle>
            <a:lvl1pPr algn="r">
              <a:defRPr sz="1200">
                <a:latin typeface="Arial" charset="0"/>
                <a:cs typeface="+mn-cs"/>
              </a:defRPr>
            </a:lvl1pPr>
          </a:lstStyle>
          <a:p>
            <a:pPr>
              <a:defRPr/>
            </a:pPr>
            <a:fld id="{4C3C99D6-8A4D-4639-BDE9-02D402A0742F}" type="datetimeFigureOut">
              <a:rPr lang="en-GB"/>
              <a:pPr>
                <a:defRPr/>
              </a:pPr>
              <a:t>22/08/2025</a:t>
            </a:fld>
            <a:endParaRPr lang="en-GB"/>
          </a:p>
        </p:txBody>
      </p:sp>
      <p:sp>
        <p:nvSpPr>
          <p:cNvPr id="4" name="Slide Image Placeholder 3">
            <a:extLst>
              <a:ext uri="{FF2B5EF4-FFF2-40B4-BE49-F238E27FC236}">
                <a16:creationId xmlns:a16="http://schemas.microsoft.com/office/drawing/2014/main" id="{200FA6A4-7266-8949-FFD5-648BA1930429}"/>
              </a:ext>
            </a:extLst>
          </p:cNvPr>
          <p:cNvSpPr>
            <a:spLocks noGrp="1" noRot="1" noChangeAspect="1"/>
          </p:cNvSpPr>
          <p:nvPr>
            <p:ph type="sldImg" idx="2"/>
          </p:nvPr>
        </p:nvSpPr>
        <p:spPr>
          <a:xfrm>
            <a:off x="771525" y="742950"/>
            <a:ext cx="5251450" cy="3714750"/>
          </a:xfrm>
          <a:prstGeom prst="rect">
            <a:avLst/>
          </a:prstGeom>
          <a:noFill/>
          <a:ln w="12700">
            <a:solidFill>
              <a:prstClr val="black"/>
            </a:solidFill>
          </a:ln>
        </p:spPr>
        <p:txBody>
          <a:bodyPr vert="horz" lIns="88086" tIns="44043" rIns="88086" bIns="44043" rtlCol="0" anchor="ctr"/>
          <a:lstStyle/>
          <a:p>
            <a:pPr lvl="0"/>
            <a:endParaRPr lang="en-GB" noProof="0"/>
          </a:p>
        </p:txBody>
      </p:sp>
      <p:sp>
        <p:nvSpPr>
          <p:cNvPr id="5" name="Notes Placeholder 4">
            <a:extLst>
              <a:ext uri="{FF2B5EF4-FFF2-40B4-BE49-F238E27FC236}">
                <a16:creationId xmlns:a16="http://schemas.microsoft.com/office/drawing/2014/main" id="{DC7BC109-5312-ACF3-77D8-141DC6941ECE}"/>
              </a:ext>
            </a:extLst>
          </p:cNvPr>
          <p:cNvSpPr>
            <a:spLocks noGrp="1"/>
          </p:cNvSpPr>
          <p:nvPr>
            <p:ph type="body" sz="quarter" idx="3"/>
          </p:nvPr>
        </p:nvSpPr>
        <p:spPr>
          <a:xfrm>
            <a:off x="679450" y="4705350"/>
            <a:ext cx="5435600" cy="4457700"/>
          </a:xfrm>
          <a:prstGeom prst="rect">
            <a:avLst/>
          </a:prstGeom>
        </p:spPr>
        <p:txBody>
          <a:bodyPr vert="horz" lIns="88086" tIns="44043" rIns="88086" bIns="44043"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3750C92C-7143-8F8A-6AAA-6F85368A1FAF}"/>
              </a:ext>
            </a:extLst>
          </p:cNvPr>
          <p:cNvSpPr>
            <a:spLocks noGrp="1"/>
          </p:cNvSpPr>
          <p:nvPr>
            <p:ph type="ftr" sz="quarter" idx="4"/>
          </p:nvPr>
        </p:nvSpPr>
        <p:spPr>
          <a:xfrm>
            <a:off x="0" y="9409113"/>
            <a:ext cx="2944813" cy="495300"/>
          </a:xfrm>
          <a:prstGeom prst="rect">
            <a:avLst/>
          </a:prstGeom>
        </p:spPr>
        <p:txBody>
          <a:bodyPr vert="horz" lIns="88086" tIns="44043" rIns="88086" bIns="44043" rtlCol="0" anchor="b"/>
          <a:lstStyle>
            <a:lvl1pPr algn="l">
              <a:defRPr sz="1200">
                <a:latin typeface="Arial" charset="0"/>
                <a:cs typeface="+mn-cs"/>
              </a:defRPr>
            </a:lvl1pPr>
          </a:lstStyle>
          <a:p>
            <a:pPr>
              <a:defRPr/>
            </a:pPr>
            <a:endParaRPr lang="en-GB"/>
          </a:p>
        </p:txBody>
      </p:sp>
      <p:sp>
        <p:nvSpPr>
          <p:cNvPr id="7" name="Slide Number Placeholder 6">
            <a:extLst>
              <a:ext uri="{FF2B5EF4-FFF2-40B4-BE49-F238E27FC236}">
                <a16:creationId xmlns:a16="http://schemas.microsoft.com/office/drawing/2014/main" id="{0D101F0A-9E13-859D-F532-9A85E618DA84}"/>
              </a:ext>
            </a:extLst>
          </p:cNvPr>
          <p:cNvSpPr>
            <a:spLocks noGrp="1"/>
          </p:cNvSpPr>
          <p:nvPr>
            <p:ph type="sldNum" sz="quarter" idx="5"/>
          </p:nvPr>
        </p:nvSpPr>
        <p:spPr>
          <a:xfrm>
            <a:off x="3848100" y="9409113"/>
            <a:ext cx="2944813" cy="495300"/>
          </a:xfrm>
          <a:prstGeom prst="rect">
            <a:avLst/>
          </a:prstGeom>
        </p:spPr>
        <p:txBody>
          <a:bodyPr vert="horz" wrap="square" lIns="88086" tIns="44043" rIns="88086" bIns="44043" numCol="1" anchor="b" anchorCtr="0" compatLnSpc="1">
            <a:prstTxWarp prst="textNoShape">
              <a:avLst/>
            </a:prstTxWarp>
          </a:bodyPr>
          <a:lstStyle>
            <a:lvl1pPr algn="r">
              <a:defRPr sz="1200"/>
            </a:lvl1pPr>
          </a:lstStyle>
          <a:p>
            <a:fld id="{CFC6327F-305F-490B-BAD3-0D0DCAEEA200}"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E8FCF1CB-11EC-2C86-43B6-E8DA9309E2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B50C54E5-05C0-8803-3D9F-3CF2FCB6A51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6084" name="Slide Number Placeholder 3">
            <a:extLst>
              <a:ext uri="{FF2B5EF4-FFF2-40B4-BE49-F238E27FC236}">
                <a16:creationId xmlns:a16="http://schemas.microsoft.com/office/drawing/2014/main" id="{7BCC7FD3-F878-B1FB-1029-16EDEE7C6B0D}"/>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fld id="{C1B109A5-A218-411F-A2A1-25B85A1AC1F3}" type="slidenum">
              <a:rPr lang="en-GB" altLang="en-US" sz="1200"/>
              <a:pPr eaLnBrk="1" hangingPunct="1"/>
              <a:t>3</a:t>
            </a:fld>
            <a:endParaRPr lang="en-GB"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6411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781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68242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05710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1666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769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7234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9290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4577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124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4632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2659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5525795"/>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10.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theme" Target="../theme/theme2.xml"/><Relationship Id="rId3" Type="http://schemas.openxmlformats.org/officeDocument/2006/relationships/slide" Target="../slides/slide6.xml"/><Relationship Id="rId4" Type="http://schemas.openxmlformats.org/officeDocument/2006/relationships/slide" Target="../slides/slide4.xml"/><Relationship Id="rId5" Type="http://schemas.openxmlformats.org/officeDocument/2006/relationships/slide" Target="../slides/slide10.xml"/><Relationship Id="rId6" Type="http://schemas.openxmlformats.org/officeDocument/2006/relationships/slide" Target="../slides/slide8.xml"/><Relationship Id="rId7"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theme" Target="../theme/theme3.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4.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theme" Target="../theme/theme5.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theme" Target="../theme/theme6.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theme" Target="../theme/theme7.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theme" Target="../theme/theme8.xml"/><Relationship Id="rId3" Type="http://schemas.openxmlformats.org/officeDocument/2006/relationships/slide" Target="../slides/slide3.xml"/><Relationship Id="rId4" Type="http://schemas.openxmlformats.org/officeDocument/2006/relationships/image" Target="../media/image1.jpeg"/></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9.xml"/><Relationship Id="rId3" Type="http://schemas.openxmlformats.org/officeDocument/2006/relationships/slide" Target="../slides/slide3.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A1F08145-2683-062A-4447-1525809DD012}"/>
              </a:ext>
            </a:extLst>
          </p:cNvPr>
          <p:cNvGraphicFramePr>
            <a:graphicFrameLocks noGrp="1"/>
          </p:cNvGraphicFramePr>
          <p:nvPr/>
        </p:nvGraphicFramePr>
        <p:xfrm>
          <a:off x="120315" y="1181427"/>
          <a:ext cx="10441360" cy="5986045"/>
        </p:xfrm>
        <a:graphic>
          <a:graphicData uri="http://schemas.openxmlformats.org/drawingml/2006/table">
            <a:tbl>
              <a:tblPr firstRow="1" bandRow="1">
                <a:effectLst/>
                <a:tableStyleId>{5940675A-B579-460E-94D1-54222C63F5DA}</a:tableStyleId>
              </a:tblPr>
              <a:tblGrid>
                <a:gridCol w="1044136">
                  <a:extLst>
                    <a:ext uri="{9D8B030D-6E8A-4147-A177-3AD203B41FA5}">
                      <a16:colId xmlns:a16="http://schemas.microsoft.com/office/drawing/2014/main" val="20000"/>
                    </a:ext>
                  </a:extLst>
                </a:gridCol>
                <a:gridCol w="1044136">
                  <a:extLst>
                    <a:ext uri="{9D8B030D-6E8A-4147-A177-3AD203B41FA5}">
                      <a16:colId xmlns:a16="http://schemas.microsoft.com/office/drawing/2014/main" val="20001"/>
                    </a:ext>
                  </a:extLst>
                </a:gridCol>
                <a:gridCol w="1044136">
                  <a:extLst>
                    <a:ext uri="{9D8B030D-6E8A-4147-A177-3AD203B41FA5}">
                      <a16:colId xmlns:a16="http://schemas.microsoft.com/office/drawing/2014/main" val="20002"/>
                    </a:ext>
                  </a:extLst>
                </a:gridCol>
                <a:gridCol w="1044136">
                  <a:extLst>
                    <a:ext uri="{9D8B030D-6E8A-4147-A177-3AD203B41FA5}">
                      <a16:colId xmlns:a16="http://schemas.microsoft.com/office/drawing/2014/main" val="20003"/>
                    </a:ext>
                  </a:extLst>
                </a:gridCol>
                <a:gridCol w="1044136">
                  <a:extLst>
                    <a:ext uri="{9D8B030D-6E8A-4147-A177-3AD203B41FA5}">
                      <a16:colId xmlns:a16="http://schemas.microsoft.com/office/drawing/2014/main" val="20004"/>
                    </a:ext>
                  </a:extLst>
                </a:gridCol>
                <a:gridCol w="1044136">
                  <a:extLst>
                    <a:ext uri="{9D8B030D-6E8A-4147-A177-3AD203B41FA5}">
                      <a16:colId xmlns:a16="http://schemas.microsoft.com/office/drawing/2014/main" val="20005"/>
                    </a:ext>
                  </a:extLst>
                </a:gridCol>
                <a:gridCol w="1044136">
                  <a:extLst>
                    <a:ext uri="{9D8B030D-6E8A-4147-A177-3AD203B41FA5}">
                      <a16:colId xmlns:a16="http://schemas.microsoft.com/office/drawing/2014/main" val="20006"/>
                    </a:ext>
                  </a:extLst>
                </a:gridCol>
                <a:gridCol w="1044136">
                  <a:extLst>
                    <a:ext uri="{9D8B030D-6E8A-4147-A177-3AD203B41FA5}">
                      <a16:colId xmlns:a16="http://schemas.microsoft.com/office/drawing/2014/main" val="20007"/>
                    </a:ext>
                  </a:extLst>
                </a:gridCol>
                <a:gridCol w="1044136">
                  <a:extLst>
                    <a:ext uri="{9D8B030D-6E8A-4147-A177-3AD203B41FA5}">
                      <a16:colId xmlns:a16="http://schemas.microsoft.com/office/drawing/2014/main" val="20008"/>
                    </a:ext>
                  </a:extLst>
                </a:gridCol>
                <a:gridCol w="1044136">
                  <a:extLst>
                    <a:ext uri="{9D8B030D-6E8A-4147-A177-3AD203B41FA5}">
                      <a16:colId xmlns:a16="http://schemas.microsoft.com/office/drawing/2014/main" val="20009"/>
                    </a:ext>
                  </a:extLst>
                </a:gridCol>
              </a:tblGrid>
              <a:tr h="1197209">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Wk1</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Wk2 </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endParaRPr lang="en-GB" sz="800" b="1" i="0" u="sng"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Wk3</a:t>
                      </a:r>
                      <a:endParaRPr lang="en-GB" sz="800" b="0" i="0" u="sng" baseline="0" dirty="0">
                        <a:latin typeface="Verdana" pitchFamily="34" charset="0"/>
                      </a:endParaRPr>
                    </a:p>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endParaRPr lang="en-GB" sz="800" b="1" i="0" u="sng"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Wk4 </a:t>
                      </a:r>
                      <a:endParaRPr lang="en-GB" sz="800" b="0" i="0" u="sng" baseline="0" dirty="0">
                        <a:latin typeface="Verdana" pitchFamily="34" charset="0"/>
                      </a:endParaRPr>
                    </a:p>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endParaRPr lang="en-GB" sz="800" b="1" i="0" u="sng"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Wk5</a:t>
                      </a:r>
                      <a:endParaRPr lang="en-GB" sz="800" b="0" i="0" u="sng" baseline="0" dirty="0">
                        <a:latin typeface="Verdana" pitchFamily="34" charset="0"/>
                      </a:endParaRPr>
                    </a:p>
                    <a:p>
                      <a:endParaRPr lang="en-GB" sz="800" b="0"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endParaRPr lang="en-GB" sz="800" b="1" i="0" u="sng"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Wk6</a:t>
                      </a:r>
                      <a:endParaRPr lang="en-GB" sz="800" b="0" i="0" u="sng" baseline="0" dirty="0">
                        <a:latin typeface="Verdana" pitchFamily="34" charset="0"/>
                      </a:endParaRPr>
                    </a:p>
                    <a:p>
                      <a:endParaRPr lang="en-GB" sz="800" b="0"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endParaRPr lang="en-GB" sz="800" b="1" i="0" u="sng"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Wk7</a:t>
                      </a:r>
                      <a:endParaRPr lang="en-GB" sz="800" b="0" i="0" u="sng" baseline="0" dirty="0">
                        <a:latin typeface="Verdana" pitchFamily="34" charset="0"/>
                      </a:endParaRPr>
                    </a:p>
                    <a:p>
                      <a:endParaRPr lang="en-GB" sz="800" b="0"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endParaRPr lang="en-GB" sz="800" b="1" i="0" u="sng" baseline="0" dirty="0">
                        <a:latin typeface="Verdana" pitchFamily="34" charset="0"/>
                      </a:endParaRPr>
                    </a:p>
                    <a:p>
                      <a:endParaRPr lang="en-GB" sz="800" b="0"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Wk8</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Wk9</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extLst>
                  <a:ext uri="{0D108BD9-81ED-4DB2-BD59-A6C34878D82A}">
                    <a16:rowId xmlns:a16="http://schemas.microsoft.com/office/drawing/2014/main" val="10000"/>
                  </a:ext>
                </a:extLst>
              </a:tr>
              <a:tr h="1197209">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Wk10</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Wk11</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pPr algn="ctr"/>
                      <a:endParaRPr lang="en-GB" sz="800" b="1" i="0" u="sng" baseline="0" dirty="0">
                        <a:latin typeface="Verdana" pitchFamily="34" charset="0"/>
                      </a:endParaRPr>
                    </a:p>
                    <a:p>
                      <a:pPr algn="ctr"/>
                      <a:r>
                        <a:rPr lang="en-GB" sz="800" b="1" i="0" u="sng" baseline="0" dirty="0">
                          <a:latin typeface="Verdana" pitchFamily="34" charset="0"/>
                        </a:rPr>
                        <a:t>Wk12</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algn="ctr"/>
                      <a:endParaRPr lang="en-GB" sz="800" b="1" i="0" baseline="0" dirty="0">
                        <a:latin typeface="Verdana" pitchFamily="34" charset="0"/>
                      </a:endParaRPr>
                    </a:p>
                    <a:p>
                      <a:pPr algn="ctr"/>
                      <a:endParaRPr lang="en-GB" sz="800" b="1" i="0" baseline="0" dirty="0">
                        <a:latin typeface="Verdana" pitchFamily="34" charset="0"/>
                      </a:endParaRPr>
                    </a:p>
                    <a:p>
                      <a:pPr algn="ctr"/>
                      <a:r>
                        <a:rPr lang="en-GB" sz="800" b="1" i="0" u="sng" baseline="0" dirty="0">
                          <a:latin typeface="Verdana" pitchFamily="34" charset="0"/>
                        </a:rPr>
                        <a:t>Wk13</a:t>
                      </a: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Wk14</a:t>
                      </a: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Wk15</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Wk16</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Wk17</a:t>
                      </a:r>
                      <a:endParaRPr lang="en-GB" sz="800" b="0" i="0" u="sng" baseline="0" dirty="0">
                        <a:latin typeface="Verdana" pitchFamily="34" charset="0"/>
                      </a:endParaRPr>
                    </a:p>
                    <a:p>
                      <a:endParaRPr lang="en-GB" dirty="0"/>
                    </a:p>
                  </a:txBody>
                  <a:tcPr marL="54000" marR="54000" marT="50408" marB="50408">
                    <a:cell3D prstMaterial="dkEdge">
                      <a:bevel/>
                      <a:lightRig rig="flood" dir="t"/>
                    </a:cell3D>
                    <a:solidFill>
                      <a:schemeClr val="bg1">
                        <a:lumMod val="95000"/>
                        <a:alpha val="25000"/>
                      </a:schemeClr>
                    </a:solidFill>
                  </a:tcPr>
                </a:tc>
                <a:extLst>
                  <a:ext uri="{0D108BD9-81ED-4DB2-BD59-A6C34878D82A}">
                    <a16:rowId xmlns:a16="http://schemas.microsoft.com/office/drawing/2014/main" val="10001"/>
                  </a:ext>
                </a:extLst>
              </a:tr>
              <a:tr h="1197209">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Wk18</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Wk19</a:t>
                      </a: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Wk20</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 </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Wk21</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Wk22</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Wk23</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Wk24</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Wk25</a:t>
                      </a: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ctr" defTabSz="1042993" rtl="0" eaLnBrk="1" fontAlgn="auto" latinLnBrk="0" hangingPunct="1">
                        <a:lnSpc>
                          <a:spcPct val="100000"/>
                        </a:lnSpc>
                        <a:spcBef>
                          <a:spcPts val="0"/>
                        </a:spcBef>
                        <a:spcAft>
                          <a:spcPts val="0"/>
                        </a:spcAft>
                        <a:buClrTx/>
                        <a:buSzTx/>
                        <a:buFontTx/>
                        <a:buNone/>
                        <a:tabLst/>
                        <a:defRPr/>
                      </a:pPr>
                      <a:r>
                        <a:rPr lang="en-GB" sz="800" b="1" i="0" u="sng" baseline="0" dirty="0">
                          <a:latin typeface="Verdana" pitchFamily="34" charset="0"/>
                        </a:rPr>
                        <a:t>Wk26</a:t>
                      </a:r>
                    </a:p>
                    <a:p>
                      <a:endParaRPr lang="en-GB" dirty="0"/>
                    </a:p>
                  </a:txBody>
                  <a:tcPr marL="54000" marR="54000" marT="50408" marB="50408">
                    <a:cell3D prstMaterial="dkEdge">
                      <a:bevel/>
                      <a:lightRig rig="flood" dir="t"/>
                    </a:cell3D>
                    <a:solidFill>
                      <a:schemeClr val="bg1">
                        <a:lumMod val="95000"/>
                        <a:alpha val="25000"/>
                      </a:schemeClr>
                    </a:solidFill>
                  </a:tcPr>
                </a:tc>
                <a:extLst>
                  <a:ext uri="{0D108BD9-81ED-4DB2-BD59-A6C34878D82A}">
                    <a16:rowId xmlns:a16="http://schemas.microsoft.com/office/drawing/2014/main" val="10002"/>
                  </a:ext>
                </a:extLst>
              </a:tr>
              <a:tr h="1197209">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u="sng" baseline="0" dirty="0">
                        <a:latin typeface="Verdana" pitchFamily="34" charset="0"/>
                      </a:endParaRPr>
                    </a:p>
                    <a:p>
                      <a:endParaRPr lang="en-GB" sz="800" b="1" i="0" u="sng" baseline="0" dirty="0">
                        <a:latin typeface="Verdana" pitchFamily="34" charset="0"/>
                      </a:endParaRPr>
                    </a:p>
                    <a:p>
                      <a:pPr algn="ctr"/>
                      <a:r>
                        <a:rPr lang="en-GB" sz="800" b="1" i="0" u="sng" baseline="0" dirty="0">
                          <a:latin typeface="Verdana" pitchFamily="34" charset="0"/>
                        </a:rPr>
                        <a:t>Wk27</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Wk28</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Wk29</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r>
                        <a:rPr lang="en-GB" sz="800" b="1" i="0" u="sng" baseline="0" dirty="0">
                          <a:latin typeface="Verdana" pitchFamily="34" charset="0"/>
                        </a:rPr>
                        <a:t>Wk30</a:t>
                      </a: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p>
                      <a:pPr algn="ctr"/>
                      <a:endParaRPr lang="en-GB" sz="800" b="0" i="0" u="sng"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endParaRPr lang="en-GB" dirty="0"/>
                    </a:p>
                  </a:txBody>
                  <a:tcPr marL="54000" marR="54000" marT="50408" marB="50408">
                    <a:cell3D prstMaterial="dkEdge">
                      <a:bevel/>
                      <a:lightRig rig="flood" dir="t"/>
                    </a:cell3D>
                    <a:solidFill>
                      <a:schemeClr val="bg1">
                        <a:lumMod val="95000"/>
                        <a:alpha val="25000"/>
                      </a:schemeClr>
                    </a:solidFill>
                  </a:tcPr>
                </a:tc>
                <a:extLst>
                  <a:ext uri="{0D108BD9-81ED-4DB2-BD59-A6C34878D82A}">
                    <a16:rowId xmlns:a16="http://schemas.microsoft.com/office/drawing/2014/main" val="10003"/>
                  </a:ext>
                </a:extLst>
              </a:tr>
              <a:tr h="1197209">
                <a:tc>
                  <a:txBody>
                    <a:bodyPr/>
                    <a:lstStyle/>
                    <a:p>
                      <a:r>
                        <a:rPr lang="en-GB" sz="800" b="1" i="0" baseline="0" dirty="0">
                          <a:latin typeface="Verdana" pitchFamily="34" charset="0"/>
                        </a:rPr>
                        <a:t> </a:t>
                      </a:r>
                    </a:p>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pPr marL="0" marR="0" indent="0" algn="l" defTabSz="1042993" rtl="0" eaLnBrk="1" fontAlgn="auto" latinLnBrk="0" hangingPunct="1">
                        <a:lnSpc>
                          <a:spcPct val="100000"/>
                        </a:lnSpc>
                        <a:spcBef>
                          <a:spcPts val="0"/>
                        </a:spcBef>
                        <a:spcAft>
                          <a:spcPts val="0"/>
                        </a:spcAft>
                        <a:buClrTx/>
                        <a:buSzTx/>
                        <a:buFontTx/>
                        <a:buNone/>
                        <a:tabLst/>
                        <a:defRPr/>
                      </a:pPr>
                      <a:endParaRPr lang="en-GB" sz="800" b="1" i="0" baseline="0" dirty="0">
                        <a:latin typeface="Verdana" pitchFamily="34" charset="0"/>
                      </a:endParaRPr>
                    </a:p>
                    <a:p>
                      <a:endParaRPr lang="en-GB" dirty="0"/>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tc>
                  <a:txBody>
                    <a:bodyPr/>
                    <a:lstStyle/>
                    <a:p>
                      <a:endParaRPr lang="en-GB" sz="800" b="1" i="0" baseline="0" dirty="0">
                        <a:latin typeface="Verdana" pitchFamily="34" charset="0"/>
                      </a:endParaRPr>
                    </a:p>
                  </a:txBody>
                  <a:tcPr marL="54000" marR="54000" marT="50408" marB="50408">
                    <a:cell3D prstMaterial="dkEdge">
                      <a:bevel/>
                      <a:lightRig rig="flood" dir="t"/>
                    </a:cell3D>
                    <a:solidFill>
                      <a:schemeClr val="bg1">
                        <a:lumMod val="95000"/>
                        <a:alpha val="25000"/>
                      </a:schemeClr>
                    </a:solidFill>
                  </a:tcPr>
                </a:tc>
                <a:extLst>
                  <a:ext uri="{0D108BD9-81ED-4DB2-BD59-A6C34878D82A}">
                    <a16:rowId xmlns:a16="http://schemas.microsoft.com/office/drawing/2014/main" val="10004"/>
                  </a:ext>
                </a:extLst>
              </a:tr>
            </a:tbl>
          </a:graphicData>
        </a:graphic>
      </p:graphicFrame>
      <p:sp>
        <p:nvSpPr>
          <p:cNvPr id="1028" name="TextBox 4">
            <a:extLst>
              <a:ext uri="{FF2B5EF4-FFF2-40B4-BE49-F238E27FC236}">
                <a16:creationId xmlns:a16="http://schemas.microsoft.com/office/drawing/2014/main" id="{2CF490C1-2BF0-694A-F7EB-D8526FD27CDB}"/>
              </a:ext>
            </a:extLst>
          </p:cNvPr>
          <p:cNvSpPr txBox="1">
            <a:spLocks noChangeArrowheads="1"/>
          </p:cNvSpPr>
          <p:nvPr userDrawn="1"/>
        </p:nvSpPr>
        <p:spPr bwMode="auto">
          <a:xfrm>
            <a:off x="125413" y="1171575"/>
            <a:ext cx="3671887" cy="179388"/>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SEPTEMBER</a:t>
            </a:r>
          </a:p>
        </p:txBody>
      </p:sp>
      <p:sp>
        <p:nvSpPr>
          <p:cNvPr id="1029" name="TextBox 5">
            <a:extLst>
              <a:ext uri="{FF2B5EF4-FFF2-40B4-BE49-F238E27FC236}">
                <a16:creationId xmlns:a16="http://schemas.microsoft.com/office/drawing/2014/main" id="{7DC3FE4F-15B5-87E9-671A-888C05B1A200}"/>
              </a:ext>
            </a:extLst>
          </p:cNvPr>
          <p:cNvSpPr txBox="1">
            <a:spLocks noChangeArrowheads="1"/>
          </p:cNvSpPr>
          <p:nvPr userDrawn="1"/>
        </p:nvSpPr>
        <p:spPr bwMode="auto">
          <a:xfrm>
            <a:off x="3797300" y="1168400"/>
            <a:ext cx="4789488" cy="179388"/>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chemeClr val="bg1"/>
                </a:solidFill>
                <a:cs typeface="+mn-cs"/>
              </a:rPr>
              <a:t>OCTOBER</a:t>
            </a:r>
          </a:p>
        </p:txBody>
      </p:sp>
      <p:sp>
        <p:nvSpPr>
          <p:cNvPr id="1030" name="TextBox 7">
            <a:extLst>
              <a:ext uri="{FF2B5EF4-FFF2-40B4-BE49-F238E27FC236}">
                <a16:creationId xmlns:a16="http://schemas.microsoft.com/office/drawing/2014/main" id="{77402011-6469-4D44-4996-C36A734DB0CC}"/>
              </a:ext>
            </a:extLst>
          </p:cNvPr>
          <p:cNvSpPr txBox="1">
            <a:spLocks noChangeArrowheads="1"/>
          </p:cNvSpPr>
          <p:nvPr userDrawn="1"/>
        </p:nvSpPr>
        <p:spPr bwMode="auto">
          <a:xfrm>
            <a:off x="8601075" y="1171575"/>
            <a:ext cx="1944688" cy="180975"/>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NOVEMBER</a:t>
            </a:r>
          </a:p>
        </p:txBody>
      </p:sp>
      <p:sp>
        <p:nvSpPr>
          <p:cNvPr id="1031" name="TextBox 8">
            <a:extLst>
              <a:ext uri="{FF2B5EF4-FFF2-40B4-BE49-F238E27FC236}">
                <a16:creationId xmlns:a16="http://schemas.microsoft.com/office/drawing/2014/main" id="{0913BE65-3A67-DC28-E324-42E51CAC0C4E}"/>
              </a:ext>
            </a:extLst>
          </p:cNvPr>
          <p:cNvSpPr txBox="1">
            <a:spLocks noChangeArrowheads="1"/>
          </p:cNvSpPr>
          <p:nvPr userDrawn="1"/>
        </p:nvSpPr>
        <p:spPr bwMode="auto">
          <a:xfrm>
            <a:off x="107950" y="2376488"/>
            <a:ext cx="2663825" cy="179387"/>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NOVEMBER</a:t>
            </a:r>
          </a:p>
        </p:txBody>
      </p:sp>
      <p:sp>
        <p:nvSpPr>
          <p:cNvPr id="1033" name="TextBox 10">
            <a:extLst>
              <a:ext uri="{FF2B5EF4-FFF2-40B4-BE49-F238E27FC236}">
                <a16:creationId xmlns:a16="http://schemas.microsoft.com/office/drawing/2014/main" id="{9CEE7D53-5F24-67DE-7D5F-54DC21EBCEA7}"/>
              </a:ext>
            </a:extLst>
          </p:cNvPr>
          <p:cNvSpPr txBox="1">
            <a:spLocks noChangeArrowheads="1"/>
          </p:cNvSpPr>
          <p:nvPr userDrawn="1"/>
        </p:nvSpPr>
        <p:spPr bwMode="auto">
          <a:xfrm>
            <a:off x="7099300" y="2376488"/>
            <a:ext cx="3455988" cy="179387"/>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JANUARY</a:t>
            </a:r>
          </a:p>
        </p:txBody>
      </p:sp>
      <p:sp>
        <p:nvSpPr>
          <p:cNvPr id="1035" name="TextBox 12">
            <a:extLst>
              <a:ext uri="{FF2B5EF4-FFF2-40B4-BE49-F238E27FC236}">
                <a16:creationId xmlns:a16="http://schemas.microsoft.com/office/drawing/2014/main" id="{F0E8C099-9787-FB58-E635-F6932292A81B}"/>
              </a:ext>
            </a:extLst>
          </p:cNvPr>
          <p:cNvSpPr txBox="1">
            <a:spLocks noChangeArrowheads="1"/>
          </p:cNvSpPr>
          <p:nvPr userDrawn="1"/>
        </p:nvSpPr>
        <p:spPr bwMode="auto">
          <a:xfrm>
            <a:off x="1316038" y="3563938"/>
            <a:ext cx="4319587" cy="179387"/>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chemeClr val="bg1"/>
                </a:solidFill>
                <a:cs typeface="+mn-cs"/>
              </a:rPr>
              <a:t>FEBRUARY</a:t>
            </a:r>
          </a:p>
        </p:txBody>
      </p:sp>
      <p:sp>
        <p:nvSpPr>
          <p:cNvPr id="1036" name="TextBox 13">
            <a:extLst>
              <a:ext uri="{FF2B5EF4-FFF2-40B4-BE49-F238E27FC236}">
                <a16:creationId xmlns:a16="http://schemas.microsoft.com/office/drawing/2014/main" id="{6ABFC094-B92C-8171-4675-EBEF180BAB78}"/>
              </a:ext>
            </a:extLst>
          </p:cNvPr>
          <p:cNvSpPr txBox="1">
            <a:spLocks noChangeArrowheads="1"/>
          </p:cNvSpPr>
          <p:nvPr userDrawn="1"/>
        </p:nvSpPr>
        <p:spPr bwMode="auto">
          <a:xfrm>
            <a:off x="5635625" y="3563938"/>
            <a:ext cx="4679950" cy="179387"/>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MARCH</a:t>
            </a:r>
          </a:p>
        </p:txBody>
      </p:sp>
      <p:sp>
        <p:nvSpPr>
          <p:cNvPr id="1038" name="TextBox 15">
            <a:extLst>
              <a:ext uri="{FF2B5EF4-FFF2-40B4-BE49-F238E27FC236}">
                <a16:creationId xmlns:a16="http://schemas.microsoft.com/office/drawing/2014/main" id="{04E0A4F0-9FCA-436B-0CCD-1D2FB01BEEC3}"/>
              </a:ext>
            </a:extLst>
          </p:cNvPr>
          <p:cNvSpPr txBox="1">
            <a:spLocks noChangeArrowheads="1"/>
          </p:cNvSpPr>
          <p:nvPr userDrawn="1"/>
        </p:nvSpPr>
        <p:spPr bwMode="auto">
          <a:xfrm>
            <a:off x="10315575" y="3563938"/>
            <a:ext cx="234950" cy="179387"/>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endParaRPr lang="en-GB" sz="1000" b="1" dirty="0">
              <a:solidFill>
                <a:schemeClr val="bg1"/>
              </a:solidFill>
              <a:cs typeface="+mn-cs"/>
            </a:endParaRPr>
          </a:p>
        </p:txBody>
      </p:sp>
      <p:sp>
        <p:nvSpPr>
          <p:cNvPr id="1039" name="TextBox 16">
            <a:extLst>
              <a:ext uri="{FF2B5EF4-FFF2-40B4-BE49-F238E27FC236}">
                <a16:creationId xmlns:a16="http://schemas.microsoft.com/office/drawing/2014/main" id="{D660AE0B-F2D6-EA52-E917-1F0EA6BFC333}"/>
              </a:ext>
            </a:extLst>
          </p:cNvPr>
          <p:cNvSpPr txBox="1">
            <a:spLocks noChangeArrowheads="1"/>
          </p:cNvSpPr>
          <p:nvPr userDrawn="1"/>
        </p:nvSpPr>
        <p:spPr bwMode="auto">
          <a:xfrm>
            <a:off x="4316413" y="4770438"/>
            <a:ext cx="4572000" cy="179387"/>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MAY</a:t>
            </a:r>
          </a:p>
        </p:txBody>
      </p:sp>
      <p:sp>
        <p:nvSpPr>
          <p:cNvPr id="1040" name="TextBox 17">
            <a:extLst>
              <a:ext uri="{FF2B5EF4-FFF2-40B4-BE49-F238E27FC236}">
                <a16:creationId xmlns:a16="http://schemas.microsoft.com/office/drawing/2014/main" id="{A36FD844-749E-2497-0AC0-37CEBE16FB03}"/>
              </a:ext>
            </a:extLst>
          </p:cNvPr>
          <p:cNvSpPr txBox="1">
            <a:spLocks noChangeArrowheads="1"/>
          </p:cNvSpPr>
          <p:nvPr userDrawn="1"/>
        </p:nvSpPr>
        <p:spPr bwMode="auto">
          <a:xfrm>
            <a:off x="8904288" y="4770438"/>
            <a:ext cx="1655762" cy="179387"/>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chemeClr val="bg1"/>
                </a:solidFill>
                <a:cs typeface="+mn-cs"/>
              </a:rPr>
              <a:t>JUNE</a:t>
            </a:r>
          </a:p>
        </p:txBody>
      </p:sp>
      <p:sp>
        <p:nvSpPr>
          <p:cNvPr id="1041" name="TextBox 18">
            <a:extLst>
              <a:ext uri="{FF2B5EF4-FFF2-40B4-BE49-F238E27FC236}">
                <a16:creationId xmlns:a16="http://schemas.microsoft.com/office/drawing/2014/main" id="{1A584393-25EB-C362-22DE-72D5513CE267}"/>
              </a:ext>
            </a:extLst>
          </p:cNvPr>
          <p:cNvSpPr txBox="1">
            <a:spLocks noChangeArrowheads="1"/>
          </p:cNvSpPr>
          <p:nvPr userDrawn="1"/>
        </p:nvSpPr>
        <p:spPr bwMode="auto">
          <a:xfrm>
            <a:off x="107950" y="5975350"/>
            <a:ext cx="2700338" cy="180975"/>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chemeClr val="bg1"/>
                </a:solidFill>
                <a:cs typeface="+mn-cs"/>
              </a:rPr>
              <a:t>JUNE</a:t>
            </a:r>
          </a:p>
        </p:txBody>
      </p:sp>
      <p:sp>
        <p:nvSpPr>
          <p:cNvPr id="1042" name="TextBox 19">
            <a:extLst>
              <a:ext uri="{FF2B5EF4-FFF2-40B4-BE49-F238E27FC236}">
                <a16:creationId xmlns:a16="http://schemas.microsoft.com/office/drawing/2014/main" id="{A9DD484A-EE98-856D-72AE-2197635787C8}"/>
              </a:ext>
            </a:extLst>
          </p:cNvPr>
          <p:cNvSpPr txBox="1">
            <a:spLocks noChangeArrowheads="1"/>
          </p:cNvSpPr>
          <p:nvPr userDrawn="1"/>
        </p:nvSpPr>
        <p:spPr bwMode="auto">
          <a:xfrm>
            <a:off x="2817813" y="5975350"/>
            <a:ext cx="4679950" cy="180975"/>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JULY</a:t>
            </a:r>
          </a:p>
        </p:txBody>
      </p:sp>
      <p:pic>
        <p:nvPicPr>
          <p:cNvPr id="2" name="Picture 19">
            <a:extLst>
              <a:ext uri="{FF2B5EF4-FFF2-40B4-BE49-F238E27FC236}">
                <a16:creationId xmlns:a16="http://schemas.microsoft.com/office/drawing/2014/main" id="{D32BC0C1-920B-15D1-4702-5E321CC249EE}"/>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867775"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5">
            <a:extLst>
              <a:ext uri="{FF2B5EF4-FFF2-40B4-BE49-F238E27FC236}">
                <a16:creationId xmlns:a16="http://schemas.microsoft.com/office/drawing/2014/main" id="{939903C9-6EBF-7D31-F97A-A8738270D92F}"/>
              </a:ext>
            </a:extLst>
          </p:cNvPr>
          <p:cNvSpPr txBox="1">
            <a:spLocks noChangeArrowheads="1"/>
          </p:cNvSpPr>
          <p:nvPr userDrawn="1"/>
        </p:nvSpPr>
        <p:spPr bwMode="auto">
          <a:xfrm>
            <a:off x="125413" y="4770438"/>
            <a:ext cx="4176712" cy="179387"/>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chemeClr val="bg1"/>
                </a:solidFill>
                <a:cs typeface="+mn-cs"/>
              </a:rPr>
              <a:t>APRIL</a:t>
            </a:r>
          </a:p>
        </p:txBody>
      </p:sp>
      <p:sp>
        <p:nvSpPr>
          <p:cNvPr id="1032" name="TextBox 9">
            <a:extLst>
              <a:ext uri="{FF2B5EF4-FFF2-40B4-BE49-F238E27FC236}">
                <a16:creationId xmlns:a16="http://schemas.microsoft.com/office/drawing/2014/main" id="{E23BD40F-2C7E-988C-92C7-5A9EFB207215}"/>
              </a:ext>
            </a:extLst>
          </p:cNvPr>
          <p:cNvSpPr txBox="1">
            <a:spLocks noChangeArrowheads="1"/>
          </p:cNvSpPr>
          <p:nvPr userDrawn="1"/>
        </p:nvSpPr>
        <p:spPr bwMode="auto">
          <a:xfrm>
            <a:off x="2771775" y="2374900"/>
            <a:ext cx="4319588" cy="179388"/>
          </a:xfrm>
          <a:prstGeom prst="rect">
            <a:avLst/>
          </a:prstGeom>
          <a:solidFill>
            <a:schemeClr val="tx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chemeClr val="bg1"/>
                </a:solidFill>
                <a:cs typeface="+mn-cs"/>
              </a:rPr>
              <a:t>DECEMBER</a:t>
            </a:r>
          </a:p>
        </p:txBody>
      </p:sp>
      <p:sp>
        <p:nvSpPr>
          <p:cNvPr id="21" name="TextBox 10">
            <a:extLst>
              <a:ext uri="{FF2B5EF4-FFF2-40B4-BE49-F238E27FC236}">
                <a16:creationId xmlns:a16="http://schemas.microsoft.com/office/drawing/2014/main" id="{159679F4-DFD0-1FCE-F1E4-82BF9AB56290}"/>
              </a:ext>
            </a:extLst>
          </p:cNvPr>
          <p:cNvSpPr txBox="1">
            <a:spLocks noChangeArrowheads="1"/>
          </p:cNvSpPr>
          <p:nvPr userDrawn="1"/>
        </p:nvSpPr>
        <p:spPr bwMode="auto">
          <a:xfrm>
            <a:off x="128588" y="3563938"/>
            <a:ext cx="1187450" cy="179387"/>
          </a:xfrm>
          <a:prstGeom prst="rect">
            <a:avLst/>
          </a:prstGeom>
          <a:solidFill>
            <a:schemeClr val="bg1"/>
          </a:solidFill>
          <a:ln w="9525">
            <a:solidFill>
              <a:schemeClr val="tx1"/>
            </a:solidFill>
            <a:miter lim="800000"/>
            <a:headEnd/>
            <a:tailEnd/>
          </a:ln>
        </p:spPr>
        <p:txBody>
          <a:bodyPr anchor="ctr" anchorCtr="1">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cs typeface="+mn-cs"/>
              </a:rPr>
              <a:t>JANUARY</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txStyles>
    <p:titleStyle>
      <a:lvl1pPr algn="ctr" defTabSz="1042988" rtl="0" eaLnBrk="0" fontAlgn="base" hangingPunct="0">
        <a:spcBef>
          <a:spcPct val="0"/>
        </a:spcBef>
        <a:spcAft>
          <a:spcPct val="0"/>
        </a:spcAft>
        <a:defRPr sz="5000" kern="1200">
          <a:solidFill>
            <a:schemeClr val="tx1"/>
          </a:solidFill>
          <a:latin typeface="+mj-lt"/>
          <a:ea typeface="+mj-ea"/>
          <a:cs typeface="+mj-cs"/>
        </a:defRPr>
      </a:lvl1pPr>
      <a:lvl2pPr algn="ctr" defTabSz="1042988" rtl="0" eaLnBrk="0" fontAlgn="base" hangingPunct="0">
        <a:spcBef>
          <a:spcPct val="0"/>
        </a:spcBef>
        <a:spcAft>
          <a:spcPct val="0"/>
        </a:spcAft>
        <a:defRPr sz="5000">
          <a:solidFill>
            <a:schemeClr val="tx1"/>
          </a:solidFill>
          <a:latin typeface="Calibri" pitchFamily="34" charset="0"/>
        </a:defRPr>
      </a:lvl2pPr>
      <a:lvl3pPr algn="ctr" defTabSz="1042988" rtl="0" eaLnBrk="0" fontAlgn="base" hangingPunct="0">
        <a:spcBef>
          <a:spcPct val="0"/>
        </a:spcBef>
        <a:spcAft>
          <a:spcPct val="0"/>
        </a:spcAft>
        <a:defRPr sz="5000">
          <a:solidFill>
            <a:schemeClr val="tx1"/>
          </a:solidFill>
          <a:latin typeface="Calibri" pitchFamily="34" charset="0"/>
        </a:defRPr>
      </a:lvl3pPr>
      <a:lvl4pPr algn="ctr" defTabSz="1042988" rtl="0" eaLnBrk="0" fontAlgn="base" hangingPunct="0">
        <a:spcBef>
          <a:spcPct val="0"/>
        </a:spcBef>
        <a:spcAft>
          <a:spcPct val="0"/>
        </a:spcAft>
        <a:defRPr sz="5000">
          <a:solidFill>
            <a:schemeClr val="tx1"/>
          </a:solidFill>
          <a:latin typeface="Calibri" pitchFamily="34" charset="0"/>
        </a:defRPr>
      </a:lvl4pPr>
      <a:lvl5pPr algn="ctr" defTabSz="1042988" rtl="0" eaLnBrk="0" fontAlgn="base" hangingPunct="0">
        <a:spcBef>
          <a:spcPct val="0"/>
        </a:spcBef>
        <a:spcAft>
          <a:spcPct val="0"/>
        </a:spcAft>
        <a:defRPr sz="5000">
          <a:solidFill>
            <a:schemeClr val="tx1"/>
          </a:solidFill>
          <a:latin typeface="Calibri" pitchFamily="34" charset="0"/>
        </a:defRPr>
      </a:lvl5pPr>
      <a:lvl6pPr marL="457200" algn="ctr" defTabSz="1042988" rtl="0" fontAlgn="base">
        <a:spcBef>
          <a:spcPct val="0"/>
        </a:spcBef>
        <a:spcAft>
          <a:spcPct val="0"/>
        </a:spcAft>
        <a:defRPr sz="5000">
          <a:solidFill>
            <a:schemeClr val="tx1"/>
          </a:solidFill>
          <a:latin typeface="Calibri" pitchFamily="34" charset="0"/>
        </a:defRPr>
      </a:lvl6pPr>
      <a:lvl7pPr marL="914400" algn="ctr" defTabSz="1042988" rtl="0" fontAlgn="base">
        <a:spcBef>
          <a:spcPct val="0"/>
        </a:spcBef>
        <a:spcAft>
          <a:spcPct val="0"/>
        </a:spcAft>
        <a:defRPr sz="5000">
          <a:solidFill>
            <a:schemeClr val="tx1"/>
          </a:solidFill>
          <a:latin typeface="Calibri" pitchFamily="34" charset="0"/>
        </a:defRPr>
      </a:lvl7pPr>
      <a:lvl8pPr marL="1371600" algn="ctr" defTabSz="1042988" rtl="0" fontAlgn="base">
        <a:spcBef>
          <a:spcPct val="0"/>
        </a:spcBef>
        <a:spcAft>
          <a:spcPct val="0"/>
        </a:spcAft>
        <a:defRPr sz="5000">
          <a:solidFill>
            <a:schemeClr val="tx1"/>
          </a:solidFill>
          <a:latin typeface="Calibri" pitchFamily="34" charset="0"/>
        </a:defRPr>
      </a:lvl8pPr>
      <a:lvl9pPr marL="1828800" algn="ctr" defTabSz="1042988" rtl="0" fontAlgn="base">
        <a:spcBef>
          <a:spcPct val="0"/>
        </a:spcBef>
        <a:spcAft>
          <a:spcPct val="0"/>
        </a:spcAft>
        <a:defRPr sz="5000">
          <a:solidFill>
            <a:schemeClr val="tx1"/>
          </a:solidFill>
          <a:latin typeface="Calibri" pitchFamily="34" charset="0"/>
        </a:defRPr>
      </a:lvl9pPr>
    </p:titleStyle>
    <p:bodyStyle>
      <a:lvl1pPr marL="390525" indent="-390525" algn="l" defTabSz="1042988" rtl="0" eaLnBrk="0" fontAlgn="base" hangingPunct="0">
        <a:spcBef>
          <a:spcPct val="20000"/>
        </a:spcBef>
        <a:spcAft>
          <a:spcPct val="0"/>
        </a:spcAft>
        <a:buFont typeface="Arial" panose="020B0604020202020204" pitchFamily="34" charset="0"/>
        <a:buChar char="•"/>
        <a:defRPr sz="3600" kern="1200">
          <a:solidFill>
            <a:schemeClr val="tx1"/>
          </a:solidFill>
          <a:latin typeface="+mn-lt"/>
          <a:ea typeface="+mn-ea"/>
          <a:cs typeface="+mn-cs"/>
        </a:defRPr>
      </a:lvl1pPr>
      <a:lvl2pPr marL="846138" indent="-325438" algn="l" defTabSz="1042988"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n-ea"/>
          <a:cs typeface="+mn-cs"/>
        </a:defRPr>
      </a:lvl2pPr>
      <a:lvl3pPr marL="1303338" indent="-260350" algn="l" defTabSz="104298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3pPr>
      <a:lvl4pPr marL="1824038" indent="-260350" algn="l" defTabSz="1042988"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4pPr>
      <a:lvl5pPr marL="2346325" indent="-260350" algn="l" defTabSz="1042988"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5pPr>
      <a:lvl6pPr marL="2868229"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725"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222"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718"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2993" rtl="0" eaLnBrk="1" latinLnBrk="0" hangingPunct="1">
        <a:defRPr sz="2100" kern="1200">
          <a:solidFill>
            <a:schemeClr val="tx1"/>
          </a:solidFill>
          <a:latin typeface="+mn-lt"/>
          <a:ea typeface="+mn-ea"/>
          <a:cs typeface="+mn-cs"/>
        </a:defRPr>
      </a:lvl1pPr>
      <a:lvl2pPr marL="521496" algn="l" defTabSz="1042993" rtl="0" eaLnBrk="1" latinLnBrk="0" hangingPunct="1">
        <a:defRPr sz="2100" kern="1200">
          <a:solidFill>
            <a:schemeClr val="tx1"/>
          </a:solidFill>
          <a:latin typeface="+mn-lt"/>
          <a:ea typeface="+mn-ea"/>
          <a:cs typeface="+mn-cs"/>
        </a:defRPr>
      </a:lvl2pPr>
      <a:lvl3pPr marL="1042993" algn="l" defTabSz="1042993" rtl="0" eaLnBrk="1" latinLnBrk="0" hangingPunct="1">
        <a:defRPr sz="2100" kern="1200">
          <a:solidFill>
            <a:schemeClr val="tx1"/>
          </a:solidFill>
          <a:latin typeface="+mn-lt"/>
          <a:ea typeface="+mn-ea"/>
          <a:cs typeface="+mn-cs"/>
        </a:defRPr>
      </a:lvl3pPr>
      <a:lvl4pPr marL="1564489" algn="l" defTabSz="1042993" rtl="0" eaLnBrk="1" latinLnBrk="0" hangingPunct="1">
        <a:defRPr sz="2100" kern="1200">
          <a:solidFill>
            <a:schemeClr val="tx1"/>
          </a:solidFill>
          <a:latin typeface="+mn-lt"/>
          <a:ea typeface="+mn-ea"/>
          <a:cs typeface="+mn-cs"/>
        </a:defRPr>
      </a:lvl4pPr>
      <a:lvl5pPr marL="2085984" algn="l" defTabSz="1042993" rtl="0" eaLnBrk="1" latinLnBrk="0" hangingPunct="1">
        <a:defRPr sz="2100" kern="1200">
          <a:solidFill>
            <a:schemeClr val="tx1"/>
          </a:solidFill>
          <a:latin typeface="+mn-lt"/>
          <a:ea typeface="+mn-ea"/>
          <a:cs typeface="+mn-cs"/>
        </a:defRPr>
      </a:lvl5pPr>
      <a:lvl6pPr marL="2607481" algn="l" defTabSz="1042993" rtl="0" eaLnBrk="1" latinLnBrk="0" hangingPunct="1">
        <a:defRPr sz="2100" kern="1200">
          <a:solidFill>
            <a:schemeClr val="tx1"/>
          </a:solidFill>
          <a:latin typeface="+mn-lt"/>
          <a:ea typeface="+mn-ea"/>
          <a:cs typeface="+mn-cs"/>
        </a:defRPr>
      </a:lvl6pPr>
      <a:lvl7pPr marL="3128977" algn="l" defTabSz="1042993" rtl="0" eaLnBrk="1" latinLnBrk="0" hangingPunct="1">
        <a:defRPr sz="2100" kern="1200">
          <a:solidFill>
            <a:schemeClr val="tx1"/>
          </a:solidFill>
          <a:latin typeface="+mn-lt"/>
          <a:ea typeface="+mn-ea"/>
          <a:cs typeface="+mn-cs"/>
        </a:defRPr>
      </a:lvl7pPr>
      <a:lvl8pPr marL="3650473" algn="l" defTabSz="1042993" rtl="0" eaLnBrk="1" latinLnBrk="0" hangingPunct="1">
        <a:defRPr sz="2100" kern="1200">
          <a:solidFill>
            <a:schemeClr val="tx1"/>
          </a:solidFill>
          <a:latin typeface="+mn-lt"/>
          <a:ea typeface="+mn-ea"/>
          <a:cs typeface="+mn-cs"/>
        </a:defRPr>
      </a:lvl8pPr>
      <a:lvl9pPr marL="4171970" algn="l" defTabSz="1042993" rtl="0" eaLnBrk="1" latinLnBrk="0" hangingPunct="1">
        <a:defRPr sz="21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1669BA5-D5E6-5E78-012F-9B8C0556C630}"/>
              </a:ext>
            </a:extLst>
          </p:cNvPr>
          <p:cNvSpPr/>
          <p:nvPr/>
        </p:nvSpPr>
        <p:spPr>
          <a:xfrm>
            <a:off x="0" y="1065213"/>
            <a:ext cx="10693400" cy="6496050"/>
          </a:xfrm>
          <a:prstGeom prst="rect">
            <a:avLst/>
          </a:prstGeom>
          <a:solidFill>
            <a:schemeClr val="accent4">
              <a:lumMod val="40000"/>
              <a:lumOff val="6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5" name="Rounded Rectangle 4">
            <a:hlinkClick r:id="rId3" action="ppaction://hlinksldjump"/>
            <a:extLst>
              <a:ext uri="{FF2B5EF4-FFF2-40B4-BE49-F238E27FC236}">
                <a16:creationId xmlns:a16="http://schemas.microsoft.com/office/drawing/2014/main" id="{F1ABAC0A-7B57-7799-F552-E6363CE6DA87}"/>
              </a:ext>
            </a:extLst>
          </p:cNvPr>
          <p:cNvSpPr/>
          <p:nvPr/>
        </p:nvSpPr>
        <p:spPr>
          <a:xfrm>
            <a:off x="540690" y="7108721"/>
            <a:ext cx="2143140" cy="285752"/>
          </a:xfrm>
          <a:prstGeom prst="roundRect">
            <a:avLst/>
          </a:prstGeom>
          <a:solidFill>
            <a:schemeClr val="accent4">
              <a:lumMod val="40000"/>
              <a:lumOff val="60000"/>
            </a:schemeClr>
          </a:solidFill>
          <a:ln/>
        </p:spPr>
        <p:style>
          <a:lnRef idx="0">
            <a:schemeClr val="accent1"/>
          </a:lnRef>
          <a:fillRef idx="3">
            <a:schemeClr val="accent1"/>
          </a:fillRef>
          <a:effectRef idx="3">
            <a:schemeClr val="accent1"/>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10246" name="Picture 5">
            <a:extLst>
              <a:ext uri="{FF2B5EF4-FFF2-40B4-BE49-F238E27FC236}">
                <a16:creationId xmlns:a16="http://schemas.microsoft.com/office/drawing/2014/main" id="{D593ECAA-4655-422D-70AE-64C931DA6E3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4"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a:extLst>
              <a:ext uri="{FF2B5EF4-FFF2-40B4-BE49-F238E27FC236}">
                <a16:creationId xmlns:a16="http://schemas.microsoft.com/office/drawing/2014/main" id="{9254C8F3-B51F-8DEE-C326-1AFEFA0EC184}"/>
              </a:ext>
            </a:extLst>
          </p:cNvPr>
          <p:cNvGrpSpPr>
            <a:grpSpLocks/>
          </p:cNvGrpSpPr>
          <p:nvPr userDrawn="1"/>
        </p:nvGrpSpPr>
        <p:grpSpPr bwMode="auto">
          <a:xfrm>
            <a:off x="377825" y="539750"/>
            <a:ext cx="9790113" cy="3825875"/>
            <a:chOff x="416078" y="494483"/>
            <a:chExt cx="9789806" cy="3824603"/>
          </a:xfrm>
        </p:grpSpPr>
        <p:sp>
          <p:nvSpPr>
            <p:cNvPr id="2054" name="TextBox 3">
              <a:extLst>
                <a:ext uri="{FF2B5EF4-FFF2-40B4-BE49-F238E27FC236}">
                  <a16:creationId xmlns:a16="http://schemas.microsoft.com/office/drawing/2014/main" id="{CE4DF559-7792-9647-157A-9871E119FFB9}"/>
                </a:ext>
              </a:extLst>
            </p:cNvPr>
            <p:cNvSpPr txBox="1">
              <a:spLocks noChangeArrowheads="1"/>
            </p:cNvSpPr>
            <p:nvPr/>
          </p:nvSpPr>
          <p:spPr bwMode="auto">
            <a:xfrm>
              <a:off x="416078" y="494483"/>
              <a:ext cx="9789806" cy="116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400" b="1" dirty="0">
                  <a:solidFill>
                    <a:srgbClr val="000000"/>
                  </a:solidFill>
                  <a:latin typeface="Verdana" pitchFamily="34" charset="0"/>
                  <a:cs typeface="+mn-cs"/>
                </a:rPr>
                <a:t>GCSE Mathematics Linear Route Map – Foundation Tier</a:t>
              </a:r>
            </a:p>
            <a:p>
              <a:pPr eaLnBrk="1" hangingPunct="1">
                <a:defRPr/>
              </a:pPr>
              <a:endParaRPr lang="en-GB" sz="1400" b="1" dirty="0">
                <a:solidFill>
                  <a:srgbClr val="000000"/>
                </a:solidFill>
                <a:latin typeface="Verdana" pitchFamily="34" charset="0"/>
                <a:cs typeface="+mn-cs"/>
              </a:endParaRPr>
            </a:p>
            <a:p>
              <a:pPr eaLnBrk="1" hangingPunct="1">
                <a:defRPr/>
              </a:pPr>
              <a:r>
                <a:rPr lang="en-GB" sz="1400" dirty="0">
                  <a:solidFill>
                    <a:srgbClr val="000000"/>
                  </a:solidFill>
                  <a:latin typeface="Verdana" pitchFamily="34" charset="0"/>
                  <a:cs typeface="+mn-cs"/>
                </a:rPr>
                <a:t> </a:t>
              </a:r>
            </a:p>
            <a:p>
              <a:pPr eaLnBrk="1" hangingPunct="1">
                <a:defRPr/>
              </a:pPr>
              <a:r>
                <a:rPr lang="en-GB" sz="1400" dirty="0">
                  <a:solidFill>
                    <a:srgbClr val="000000"/>
                  </a:solidFill>
                  <a:latin typeface="Verdana" pitchFamily="34" charset="0"/>
                  <a:cs typeface="+mn-cs"/>
                </a:rPr>
                <a:t> </a:t>
              </a:r>
            </a:p>
            <a:p>
              <a:pPr eaLnBrk="1" hangingPunct="1">
                <a:defRPr/>
              </a:pPr>
              <a:r>
                <a:rPr lang="en-GB" sz="1400" dirty="0">
                  <a:solidFill>
                    <a:srgbClr val="000000"/>
                  </a:solidFill>
                  <a:latin typeface="Verdana" pitchFamily="34" charset="0"/>
                  <a:cs typeface="+mn-cs"/>
                </a:rPr>
                <a:t>	</a:t>
              </a:r>
            </a:p>
          </p:txBody>
        </p:sp>
        <p:sp>
          <p:nvSpPr>
            <p:cNvPr id="5" name="Round Diagonal Corner Rectangle 4">
              <a:hlinkClick r:id="rId3" action="ppaction://hlinksldjump"/>
              <a:extLst>
                <a:ext uri="{FF2B5EF4-FFF2-40B4-BE49-F238E27FC236}">
                  <a16:creationId xmlns:a16="http://schemas.microsoft.com/office/drawing/2014/main" id="{1AAB3AF2-F7A4-E3C2-76B4-DDCD7E750D94}"/>
                </a:ext>
              </a:extLst>
            </p:cNvPr>
            <p:cNvSpPr>
              <a:spLocks/>
            </p:cNvSpPr>
            <p:nvPr/>
          </p:nvSpPr>
          <p:spPr>
            <a:xfrm>
              <a:off x="1136780" y="3662080"/>
              <a:ext cx="1008031" cy="657006"/>
            </a:xfrm>
            <a:prstGeom prst="round2DiagRect">
              <a:avLst/>
            </a:prstGeom>
            <a:solidFill>
              <a:srgbClr val="3B5AF7"/>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defTabSz="1042993" fontAlgn="auto">
                <a:spcBef>
                  <a:spcPts val="0"/>
                </a:spcBef>
                <a:spcAft>
                  <a:spcPts val="0"/>
                </a:spcAft>
                <a:defRPr/>
              </a:pPr>
              <a:r>
                <a:rPr lang="en-GB" sz="900" b="1" dirty="0">
                  <a:solidFill>
                    <a:prstClr val="white"/>
                  </a:solidFill>
                  <a:effectLst>
                    <a:outerShdw blurRad="38100" dist="38100" dir="2700000" algn="tl">
                      <a:srgbClr val="000000">
                        <a:alpha val="43137"/>
                      </a:srgbClr>
                    </a:outerShdw>
                  </a:effectLst>
                  <a:latin typeface="Verdana" pitchFamily="34" charset="0"/>
                </a:rPr>
                <a:t>Topic</a:t>
              </a:r>
            </a:p>
          </p:txBody>
        </p:sp>
        <p:sp>
          <p:nvSpPr>
            <p:cNvPr id="6" name="Round Diagonal Corner Rectangle 5">
              <a:hlinkClick r:id="rId4" action="ppaction://hlinksldjump"/>
              <a:extLst>
                <a:ext uri="{FF2B5EF4-FFF2-40B4-BE49-F238E27FC236}">
                  <a16:creationId xmlns:a16="http://schemas.microsoft.com/office/drawing/2014/main" id="{3BE24DCB-96ED-0686-FAF3-34CE58397CA8}"/>
                </a:ext>
              </a:extLst>
            </p:cNvPr>
            <p:cNvSpPr>
              <a:spLocks/>
            </p:cNvSpPr>
            <p:nvPr/>
          </p:nvSpPr>
          <p:spPr>
            <a:xfrm>
              <a:off x="4376767" y="3662080"/>
              <a:ext cx="961995" cy="657006"/>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defTabSz="1042993" fontAlgn="auto">
                <a:spcBef>
                  <a:spcPts val="0"/>
                </a:spcBef>
                <a:spcAft>
                  <a:spcPts val="0"/>
                </a:spcAft>
                <a:defRPr/>
              </a:pPr>
              <a:r>
                <a:rPr lang="en-GB" sz="900" b="1" dirty="0">
                  <a:solidFill>
                    <a:prstClr val="white"/>
                  </a:solidFill>
                  <a:effectLst>
                    <a:outerShdw blurRad="38100" dist="38100" dir="2700000" algn="tl">
                      <a:srgbClr val="000000">
                        <a:alpha val="43137"/>
                      </a:srgbClr>
                    </a:outerShdw>
                  </a:effectLst>
                  <a:latin typeface="Verdana" pitchFamily="34" charset="0"/>
                </a:rPr>
                <a:t>Topic</a:t>
              </a:r>
            </a:p>
          </p:txBody>
        </p:sp>
        <p:sp>
          <p:nvSpPr>
            <p:cNvPr id="7" name="Round Diagonal Corner Rectangle 6">
              <a:hlinkClick r:id="rId5" action="ppaction://hlinksldjump"/>
              <a:extLst>
                <a:ext uri="{FF2B5EF4-FFF2-40B4-BE49-F238E27FC236}">
                  <a16:creationId xmlns:a16="http://schemas.microsoft.com/office/drawing/2014/main" id="{D12A6B70-7447-BC1E-EC98-ACDB3A30146E}"/>
                </a:ext>
              </a:extLst>
            </p:cNvPr>
            <p:cNvSpPr>
              <a:spLocks/>
            </p:cNvSpPr>
            <p:nvPr/>
          </p:nvSpPr>
          <p:spPr>
            <a:xfrm>
              <a:off x="2719469" y="3662080"/>
              <a:ext cx="961995" cy="657006"/>
            </a:xfrm>
            <a:prstGeom prst="round2DiagRect">
              <a:avLst/>
            </a:prstGeom>
            <a:solidFill>
              <a:srgbClr val="FF00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defTabSz="1042993" fontAlgn="auto">
                <a:spcBef>
                  <a:spcPts val="0"/>
                </a:spcBef>
                <a:spcAft>
                  <a:spcPts val="0"/>
                </a:spcAft>
                <a:defRPr/>
              </a:pPr>
              <a:r>
                <a:rPr lang="en-GB" sz="900" b="1" dirty="0">
                  <a:solidFill>
                    <a:prstClr val="white"/>
                  </a:solidFill>
                  <a:effectLst>
                    <a:outerShdw blurRad="38100" dist="38100" dir="2700000" algn="tl">
                      <a:srgbClr val="000000">
                        <a:alpha val="43137"/>
                      </a:srgbClr>
                    </a:outerShdw>
                  </a:effectLst>
                  <a:latin typeface="Verdana" pitchFamily="34" charset="0"/>
                </a:rPr>
                <a:t>Topic</a:t>
              </a:r>
            </a:p>
          </p:txBody>
        </p:sp>
        <p:sp>
          <p:nvSpPr>
            <p:cNvPr id="2058" name="TextBox 7">
              <a:extLst>
                <a:ext uri="{FF2B5EF4-FFF2-40B4-BE49-F238E27FC236}">
                  <a16:creationId xmlns:a16="http://schemas.microsoft.com/office/drawing/2014/main" id="{752E44D1-4667-1927-28CF-6F594F1C44F8}"/>
                </a:ext>
              </a:extLst>
            </p:cNvPr>
            <p:cNvSpPr txBox="1">
              <a:spLocks noChangeArrowheads="1"/>
            </p:cNvSpPr>
            <p:nvPr/>
          </p:nvSpPr>
          <p:spPr bwMode="auto">
            <a:xfrm>
              <a:off x="1243140" y="3276446"/>
              <a:ext cx="758801" cy="24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rgbClr val="000000"/>
                  </a:solidFill>
                  <a:latin typeface="Verdana" pitchFamily="34" charset="0"/>
                  <a:cs typeface="+mn-cs"/>
                </a:rPr>
                <a:t>Number</a:t>
              </a:r>
            </a:p>
          </p:txBody>
        </p:sp>
        <p:sp>
          <p:nvSpPr>
            <p:cNvPr id="2059" name="TextBox 8">
              <a:extLst>
                <a:ext uri="{FF2B5EF4-FFF2-40B4-BE49-F238E27FC236}">
                  <a16:creationId xmlns:a16="http://schemas.microsoft.com/office/drawing/2014/main" id="{FD08FFEC-1ED5-8FEC-BF7C-1CB1BAB0EAD1}"/>
                </a:ext>
              </a:extLst>
            </p:cNvPr>
            <p:cNvSpPr txBox="1">
              <a:spLocks noChangeArrowheads="1"/>
            </p:cNvSpPr>
            <p:nvPr/>
          </p:nvSpPr>
          <p:spPr bwMode="auto">
            <a:xfrm>
              <a:off x="2825827" y="3276446"/>
              <a:ext cx="741340" cy="24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rgbClr val="000000"/>
                  </a:solidFill>
                  <a:latin typeface="Verdana" pitchFamily="34" charset="0"/>
                  <a:cs typeface="+mn-cs"/>
                </a:rPr>
                <a:t>Algebra</a:t>
              </a:r>
            </a:p>
          </p:txBody>
        </p:sp>
        <p:sp>
          <p:nvSpPr>
            <p:cNvPr id="2060" name="TextBox 9">
              <a:extLst>
                <a:ext uri="{FF2B5EF4-FFF2-40B4-BE49-F238E27FC236}">
                  <a16:creationId xmlns:a16="http://schemas.microsoft.com/office/drawing/2014/main" id="{B5A56019-0343-A4EB-1A72-BBF69215114E}"/>
                </a:ext>
              </a:extLst>
            </p:cNvPr>
            <p:cNvSpPr txBox="1">
              <a:spLocks noChangeArrowheads="1"/>
            </p:cNvSpPr>
            <p:nvPr/>
          </p:nvSpPr>
          <p:spPr bwMode="auto">
            <a:xfrm>
              <a:off x="4303744" y="3230423"/>
              <a:ext cx="1225512" cy="399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rgbClr val="000000"/>
                  </a:solidFill>
                  <a:latin typeface="Verdana" pitchFamily="34" charset="0"/>
                  <a:cs typeface="+mn-cs"/>
                </a:rPr>
                <a:t>Geometry &amp; Measures</a:t>
              </a:r>
            </a:p>
          </p:txBody>
        </p:sp>
      </p:grpSp>
      <p:sp>
        <p:nvSpPr>
          <p:cNvPr id="11" name="Round Diagonal Corner Rectangle 10">
            <a:hlinkClick r:id="rId6" action="ppaction://hlinksldjump"/>
            <a:extLst>
              <a:ext uri="{FF2B5EF4-FFF2-40B4-BE49-F238E27FC236}">
                <a16:creationId xmlns:a16="http://schemas.microsoft.com/office/drawing/2014/main" id="{B2939AB6-A8A6-4EC2-3BF5-70A70F9BBB22}"/>
              </a:ext>
            </a:extLst>
          </p:cNvPr>
          <p:cNvSpPr>
            <a:spLocks/>
          </p:cNvSpPr>
          <p:nvPr userDrawn="1"/>
        </p:nvSpPr>
        <p:spPr bwMode="auto">
          <a:xfrm>
            <a:off x="6067425" y="3708400"/>
            <a:ext cx="960438" cy="657225"/>
          </a:xfrm>
          <a:prstGeom prst="round2DiagRect">
            <a:avLst/>
          </a:prstGeom>
          <a:solidFill>
            <a:schemeClr val="accent1"/>
          </a:solidFill>
          <a:ln w="15875">
            <a:noFill/>
          </a:ln>
        </p:spPr>
        <p:style>
          <a:lnRef idx="2">
            <a:schemeClr val="accent1"/>
          </a:lnRef>
          <a:fillRef idx="1">
            <a:schemeClr val="lt1"/>
          </a:fillRef>
          <a:effectRef idx="0">
            <a:schemeClr val="accent1"/>
          </a:effectRef>
          <a:fontRef idx="minor">
            <a:schemeClr val="dk1"/>
          </a:fontRef>
        </p:style>
        <p:txBody>
          <a:bodyPr lIns="41062" tIns="52150" rIns="39600" bIns="52150"/>
          <a:lstStyle/>
          <a:p>
            <a:pPr defTabSz="1042993" fontAlgn="auto">
              <a:spcBef>
                <a:spcPts val="0"/>
              </a:spcBef>
              <a:spcAft>
                <a:spcPts val="0"/>
              </a:spcAft>
              <a:defRPr/>
            </a:pPr>
            <a:r>
              <a:rPr lang="en-GB" sz="900" b="1" dirty="0">
                <a:solidFill>
                  <a:prstClr val="white"/>
                </a:solidFill>
                <a:effectLst>
                  <a:outerShdw blurRad="38100" dist="38100" dir="2700000" algn="tl">
                    <a:srgbClr val="000000">
                      <a:alpha val="43137"/>
                    </a:srgbClr>
                  </a:outerShdw>
                </a:effectLst>
                <a:latin typeface="Verdana" pitchFamily="34" charset="0"/>
              </a:rPr>
              <a:t>Topic</a:t>
            </a:r>
          </a:p>
        </p:txBody>
      </p:sp>
      <p:sp>
        <p:nvSpPr>
          <p:cNvPr id="2053" name="TextBox 11">
            <a:extLst>
              <a:ext uri="{FF2B5EF4-FFF2-40B4-BE49-F238E27FC236}">
                <a16:creationId xmlns:a16="http://schemas.microsoft.com/office/drawing/2014/main" id="{520ABBE6-CDAD-72B4-C3D3-8D4F67E59BFA}"/>
              </a:ext>
            </a:extLst>
          </p:cNvPr>
          <p:cNvSpPr txBox="1">
            <a:spLocks noChangeArrowheads="1"/>
          </p:cNvSpPr>
          <p:nvPr userDrawn="1"/>
        </p:nvSpPr>
        <p:spPr bwMode="auto">
          <a:xfrm>
            <a:off x="6138863" y="3348038"/>
            <a:ext cx="10080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defTabSz="1042988" eaLnBrk="0" fontAlgn="base" hangingPunct="0">
              <a:spcBef>
                <a:spcPct val="0"/>
              </a:spcBef>
              <a:spcAft>
                <a:spcPct val="0"/>
              </a:spcAft>
              <a:defRPr sz="2100">
                <a:solidFill>
                  <a:schemeClr val="tx1"/>
                </a:solidFill>
                <a:latin typeface="Arial" charset="0"/>
              </a:defRPr>
            </a:lvl6pPr>
            <a:lvl7pPr marL="2971800" indent="-228600" defTabSz="1042988" eaLnBrk="0" fontAlgn="base" hangingPunct="0">
              <a:spcBef>
                <a:spcPct val="0"/>
              </a:spcBef>
              <a:spcAft>
                <a:spcPct val="0"/>
              </a:spcAft>
              <a:defRPr sz="2100">
                <a:solidFill>
                  <a:schemeClr val="tx1"/>
                </a:solidFill>
                <a:latin typeface="Arial" charset="0"/>
              </a:defRPr>
            </a:lvl7pPr>
            <a:lvl8pPr marL="3429000" indent="-228600" defTabSz="1042988" eaLnBrk="0" fontAlgn="base" hangingPunct="0">
              <a:spcBef>
                <a:spcPct val="0"/>
              </a:spcBef>
              <a:spcAft>
                <a:spcPct val="0"/>
              </a:spcAft>
              <a:defRPr sz="2100">
                <a:solidFill>
                  <a:schemeClr val="tx1"/>
                </a:solidFill>
                <a:latin typeface="Arial" charset="0"/>
              </a:defRPr>
            </a:lvl8pPr>
            <a:lvl9pPr marL="3886200" indent="-228600" defTabSz="1042988" eaLnBrk="0" fontAlgn="base" hangingPunct="0">
              <a:spcBef>
                <a:spcPct val="0"/>
              </a:spcBef>
              <a:spcAft>
                <a:spcPct val="0"/>
              </a:spcAft>
              <a:defRPr sz="2100">
                <a:solidFill>
                  <a:schemeClr val="tx1"/>
                </a:solidFill>
                <a:latin typeface="Arial" charset="0"/>
              </a:defRPr>
            </a:lvl9pPr>
          </a:lstStyle>
          <a:p>
            <a:pPr eaLnBrk="1" hangingPunct="1">
              <a:defRPr/>
            </a:pPr>
            <a:r>
              <a:rPr lang="en-GB" sz="1000" b="1" dirty="0">
                <a:solidFill>
                  <a:srgbClr val="000000"/>
                </a:solidFill>
                <a:latin typeface="Verdana" pitchFamily="34" charset="0"/>
                <a:cs typeface="+mn-cs"/>
              </a:rPr>
              <a:t>Statistics</a:t>
            </a:r>
          </a:p>
        </p:txBody>
      </p:sp>
      <p:pic>
        <p:nvPicPr>
          <p:cNvPr id="2" name="Picture 12">
            <a:extLst>
              <a:ext uri="{FF2B5EF4-FFF2-40B4-BE49-F238E27FC236}">
                <a16:creationId xmlns:a16="http://schemas.microsoft.com/office/drawing/2014/main" id="{7C341EBA-DFC9-F82D-A334-F341606A6F1B}"/>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8802688" y="244475"/>
            <a:ext cx="168592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6" r:id="rId1"/>
  </p:sldLayoutIdLst>
  <p:txStyles>
    <p:titleStyle>
      <a:lvl1pPr algn="ctr" defTabSz="1042988" rtl="0" eaLnBrk="0" fontAlgn="base" hangingPunct="0">
        <a:spcBef>
          <a:spcPct val="0"/>
        </a:spcBef>
        <a:spcAft>
          <a:spcPct val="0"/>
        </a:spcAft>
        <a:defRPr sz="5000" kern="1200">
          <a:solidFill>
            <a:schemeClr val="tx1"/>
          </a:solidFill>
          <a:latin typeface="+mj-lt"/>
          <a:ea typeface="+mj-ea"/>
          <a:cs typeface="+mj-cs"/>
        </a:defRPr>
      </a:lvl1pPr>
      <a:lvl2pPr algn="ctr" defTabSz="1042988" rtl="0" eaLnBrk="0" fontAlgn="base" hangingPunct="0">
        <a:spcBef>
          <a:spcPct val="0"/>
        </a:spcBef>
        <a:spcAft>
          <a:spcPct val="0"/>
        </a:spcAft>
        <a:defRPr sz="5000">
          <a:solidFill>
            <a:schemeClr val="tx1"/>
          </a:solidFill>
          <a:latin typeface="Calibri" pitchFamily="34" charset="0"/>
        </a:defRPr>
      </a:lvl2pPr>
      <a:lvl3pPr algn="ctr" defTabSz="1042988" rtl="0" eaLnBrk="0" fontAlgn="base" hangingPunct="0">
        <a:spcBef>
          <a:spcPct val="0"/>
        </a:spcBef>
        <a:spcAft>
          <a:spcPct val="0"/>
        </a:spcAft>
        <a:defRPr sz="5000">
          <a:solidFill>
            <a:schemeClr val="tx1"/>
          </a:solidFill>
          <a:latin typeface="Calibri" pitchFamily="34" charset="0"/>
        </a:defRPr>
      </a:lvl3pPr>
      <a:lvl4pPr algn="ctr" defTabSz="1042988" rtl="0" eaLnBrk="0" fontAlgn="base" hangingPunct="0">
        <a:spcBef>
          <a:spcPct val="0"/>
        </a:spcBef>
        <a:spcAft>
          <a:spcPct val="0"/>
        </a:spcAft>
        <a:defRPr sz="5000">
          <a:solidFill>
            <a:schemeClr val="tx1"/>
          </a:solidFill>
          <a:latin typeface="Calibri" pitchFamily="34" charset="0"/>
        </a:defRPr>
      </a:lvl4pPr>
      <a:lvl5pPr algn="ctr" defTabSz="1042988" rtl="0" eaLnBrk="0" fontAlgn="base" hangingPunct="0">
        <a:spcBef>
          <a:spcPct val="0"/>
        </a:spcBef>
        <a:spcAft>
          <a:spcPct val="0"/>
        </a:spcAft>
        <a:defRPr sz="5000">
          <a:solidFill>
            <a:schemeClr val="tx1"/>
          </a:solidFill>
          <a:latin typeface="Calibri" pitchFamily="34" charset="0"/>
        </a:defRPr>
      </a:lvl5pPr>
      <a:lvl6pPr marL="457200" algn="ctr" defTabSz="1042988" rtl="0" fontAlgn="base">
        <a:spcBef>
          <a:spcPct val="0"/>
        </a:spcBef>
        <a:spcAft>
          <a:spcPct val="0"/>
        </a:spcAft>
        <a:defRPr sz="5000">
          <a:solidFill>
            <a:schemeClr val="tx1"/>
          </a:solidFill>
          <a:latin typeface="Calibri" pitchFamily="34" charset="0"/>
        </a:defRPr>
      </a:lvl6pPr>
      <a:lvl7pPr marL="914400" algn="ctr" defTabSz="1042988" rtl="0" fontAlgn="base">
        <a:spcBef>
          <a:spcPct val="0"/>
        </a:spcBef>
        <a:spcAft>
          <a:spcPct val="0"/>
        </a:spcAft>
        <a:defRPr sz="5000">
          <a:solidFill>
            <a:schemeClr val="tx1"/>
          </a:solidFill>
          <a:latin typeface="Calibri" pitchFamily="34" charset="0"/>
        </a:defRPr>
      </a:lvl7pPr>
      <a:lvl8pPr marL="1371600" algn="ctr" defTabSz="1042988" rtl="0" fontAlgn="base">
        <a:spcBef>
          <a:spcPct val="0"/>
        </a:spcBef>
        <a:spcAft>
          <a:spcPct val="0"/>
        </a:spcAft>
        <a:defRPr sz="5000">
          <a:solidFill>
            <a:schemeClr val="tx1"/>
          </a:solidFill>
          <a:latin typeface="Calibri" pitchFamily="34" charset="0"/>
        </a:defRPr>
      </a:lvl8pPr>
      <a:lvl9pPr marL="1828800" algn="ctr" defTabSz="1042988" rtl="0" fontAlgn="base">
        <a:spcBef>
          <a:spcPct val="0"/>
        </a:spcBef>
        <a:spcAft>
          <a:spcPct val="0"/>
        </a:spcAft>
        <a:defRPr sz="5000">
          <a:solidFill>
            <a:schemeClr val="tx1"/>
          </a:solidFill>
          <a:latin typeface="Calibri" pitchFamily="34" charset="0"/>
        </a:defRPr>
      </a:lvl9pPr>
    </p:titleStyle>
    <p:bodyStyle>
      <a:lvl1pPr marL="390525" indent="-390525" algn="l" defTabSz="1042988" rtl="0" eaLnBrk="0" fontAlgn="base" hangingPunct="0">
        <a:spcBef>
          <a:spcPct val="20000"/>
        </a:spcBef>
        <a:spcAft>
          <a:spcPct val="0"/>
        </a:spcAft>
        <a:buFont typeface="Arial" panose="020B0604020202020204" pitchFamily="34" charset="0"/>
        <a:buChar char="•"/>
        <a:defRPr sz="3600" kern="1200">
          <a:solidFill>
            <a:schemeClr val="tx1"/>
          </a:solidFill>
          <a:latin typeface="+mn-lt"/>
          <a:ea typeface="+mn-ea"/>
          <a:cs typeface="+mn-cs"/>
        </a:defRPr>
      </a:lvl1pPr>
      <a:lvl2pPr marL="846138" indent="-325438" algn="l" defTabSz="1042988" rtl="0" eaLnBrk="0" fontAlgn="base" hangingPunct="0">
        <a:spcBef>
          <a:spcPct val="20000"/>
        </a:spcBef>
        <a:spcAft>
          <a:spcPct val="0"/>
        </a:spcAft>
        <a:buFont typeface="Arial" panose="020B0604020202020204" pitchFamily="34" charset="0"/>
        <a:buChar char="–"/>
        <a:defRPr sz="3300" kern="1200">
          <a:solidFill>
            <a:schemeClr val="tx1"/>
          </a:solidFill>
          <a:latin typeface="+mn-lt"/>
          <a:ea typeface="+mn-ea"/>
          <a:cs typeface="+mn-cs"/>
        </a:defRPr>
      </a:lvl2pPr>
      <a:lvl3pPr marL="1303338" indent="-260350" algn="l" defTabSz="104298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3pPr>
      <a:lvl4pPr marL="1824038" indent="-260350" algn="l" defTabSz="1042988"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4pPr>
      <a:lvl5pPr marL="2346325" indent="-260350" algn="l" defTabSz="1042988" rtl="0" eaLnBrk="0" fontAlgn="base" hangingPunct="0">
        <a:spcBef>
          <a:spcPct val="20000"/>
        </a:spcBef>
        <a:spcAft>
          <a:spcPct val="0"/>
        </a:spcAft>
        <a:buFont typeface="Arial" panose="020B0604020202020204" pitchFamily="34" charset="0"/>
        <a:buChar char="»"/>
        <a:defRPr sz="2300" kern="1200">
          <a:solidFill>
            <a:schemeClr val="tx1"/>
          </a:solidFill>
          <a:latin typeface="+mn-lt"/>
          <a:ea typeface="+mn-ea"/>
          <a:cs typeface="+mn-cs"/>
        </a:defRPr>
      </a:lvl5pPr>
      <a:lvl6pPr marL="2868229"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725"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222"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718" indent="-260748" algn="l" defTabSz="1042993"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2993" rtl="0" eaLnBrk="1" latinLnBrk="0" hangingPunct="1">
        <a:defRPr sz="2100" kern="1200">
          <a:solidFill>
            <a:schemeClr val="tx1"/>
          </a:solidFill>
          <a:latin typeface="+mn-lt"/>
          <a:ea typeface="+mn-ea"/>
          <a:cs typeface="+mn-cs"/>
        </a:defRPr>
      </a:lvl1pPr>
      <a:lvl2pPr marL="521496" algn="l" defTabSz="1042993" rtl="0" eaLnBrk="1" latinLnBrk="0" hangingPunct="1">
        <a:defRPr sz="2100" kern="1200">
          <a:solidFill>
            <a:schemeClr val="tx1"/>
          </a:solidFill>
          <a:latin typeface="+mn-lt"/>
          <a:ea typeface="+mn-ea"/>
          <a:cs typeface="+mn-cs"/>
        </a:defRPr>
      </a:lvl2pPr>
      <a:lvl3pPr marL="1042993" algn="l" defTabSz="1042993" rtl="0" eaLnBrk="1" latinLnBrk="0" hangingPunct="1">
        <a:defRPr sz="2100" kern="1200">
          <a:solidFill>
            <a:schemeClr val="tx1"/>
          </a:solidFill>
          <a:latin typeface="+mn-lt"/>
          <a:ea typeface="+mn-ea"/>
          <a:cs typeface="+mn-cs"/>
        </a:defRPr>
      </a:lvl3pPr>
      <a:lvl4pPr marL="1564489" algn="l" defTabSz="1042993" rtl="0" eaLnBrk="1" latinLnBrk="0" hangingPunct="1">
        <a:defRPr sz="2100" kern="1200">
          <a:solidFill>
            <a:schemeClr val="tx1"/>
          </a:solidFill>
          <a:latin typeface="+mn-lt"/>
          <a:ea typeface="+mn-ea"/>
          <a:cs typeface="+mn-cs"/>
        </a:defRPr>
      </a:lvl4pPr>
      <a:lvl5pPr marL="2085984" algn="l" defTabSz="1042993" rtl="0" eaLnBrk="1" latinLnBrk="0" hangingPunct="1">
        <a:defRPr sz="2100" kern="1200">
          <a:solidFill>
            <a:schemeClr val="tx1"/>
          </a:solidFill>
          <a:latin typeface="+mn-lt"/>
          <a:ea typeface="+mn-ea"/>
          <a:cs typeface="+mn-cs"/>
        </a:defRPr>
      </a:lvl5pPr>
      <a:lvl6pPr marL="2607481" algn="l" defTabSz="1042993" rtl="0" eaLnBrk="1" latinLnBrk="0" hangingPunct="1">
        <a:defRPr sz="2100" kern="1200">
          <a:solidFill>
            <a:schemeClr val="tx1"/>
          </a:solidFill>
          <a:latin typeface="+mn-lt"/>
          <a:ea typeface="+mn-ea"/>
          <a:cs typeface="+mn-cs"/>
        </a:defRPr>
      </a:lvl6pPr>
      <a:lvl7pPr marL="3128977" algn="l" defTabSz="1042993" rtl="0" eaLnBrk="1" latinLnBrk="0" hangingPunct="1">
        <a:defRPr sz="2100" kern="1200">
          <a:solidFill>
            <a:schemeClr val="tx1"/>
          </a:solidFill>
          <a:latin typeface="+mn-lt"/>
          <a:ea typeface="+mn-ea"/>
          <a:cs typeface="+mn-cs"/>
        </a:defRPr>
      </a:lvl7pPr>
      <a:lvl8pPr marL="3650473" algn="l" defTabSz="1042993" rtl="0" eaLnBrk="1" latinLnBrk="0" hangingPunct="1">
        <a:defRPr sz="2100" kern="1200">
          <a:solidFill>
            <a:schemeClr val="tx1"/>
          </a:solidFill>
          <a:latin typeface="+mn-lt"/>
          <a:ea typeface="+mn-ea"/>
          <a:cs typeface="+mn-cs"/>
        </a:defRPr>
      </a:lvl8pPr>
      <a:lvl9pPr marL="4171970" algn="l" defTabSz="1042993"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2DF0C4E-58E0-C67E-BEC0-3C1167051178}"/>
              </a:ext>
            </a:extLst>
          </p:cNvPr>
          <p:cNvSpPr/>
          <p:nvPr/>
        </p:nvSpPr>
        <p:spPr>
          <a:xfrm>
            <a:off x="0" y="1065213"/>
            <a:ext cx="10693400" cy="6496050"/>
          </a:xfrm>
          <a:prstGeom prst="rect">
            <a:avLst/>
          </a:prstGeom>
          <a:solidFill>
            <a:schemeClr val="accent2">
              <a:lumMod val="40000"/>
              <a:lumOff val="6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23" name="Rounded Rectangle 22">
            <a:hlinkClick r:id="rId3" action="ppaction://hlinksldjump"/>
            <a:extLst>
              <a:ext uri="{FF2B5EF4-FFF2-40B4-BE49-F238E27FC236}">
                <a16:creationId xmlns:a16="http://schemas.microsoft.com/office/drawing/2014/main" id="{D404BCAA-1B6A-6B0A-4522-0070DA5641F1}"/>
              </a:ext>
            </a:extLst>
          </p:cNvPr>
          <p:cNvSpPr/>
          <p:nvPr/>
        </p:nvSpPr>
        <p:spPr>
          <a:xfrm>
            <a:off x="540690" y="7108721"/>
            <a:ext cx="2143140" cy="285752"/>
          </a:xfrm>
          <a:prstGeom prst="roundRect">
            <a:avLst/>
          </a:prstGeom>
          <a:gradFill>
            <a:gsLst>
              <a:gs pos="0">
                <a:schemeClr val="accent2">
                  <a:lumMod val="40000"/>
                  <a:lumOff val="60000"/>
                </a:schemeClr>
              </a:gs>
              <a:gs pos="80000">
                <a:schemeClr val="accent2">
                  <a:shade val="93000"/>
                  <a:satMod val="130000"/>
                </a:schemeClr>
              </a:gs>
              <a:gs pos="100000">
                <a:schemeClr val="accent2">
                  <a:shade val="94000"/>
                  <a:satMod val="135000"/>
                </a:schemeClr>
              </a:gs>
            </a:gsLst>
          </a:gradFill>
          <a:ln/>
        </p:spPr>
        <p:style>
          <a:lnRef idx="0">
            <a:schemeClr val="accent2"/>
          </a:lnRef>
          <a:fillRef idx="3">
            <a:schemeClr val="accent2"/>
          </a:fillRef>
          <a:effectRef idx="3">
            <a:schemeClr val="accent2"/>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3078" name="Picture 5">
            <a:extLst>
              <a:ext uri="{FF2B5EF4-FFF2-40B4-BE49-F238E27FC236}">
                <a16:creationId xmlns:a16="http://schemas.microsoft.com/office/drawing/2014/main" id="{7E3FCEF6-6A2F-9D41-0E94-B4588CF5EBA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75713"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7"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9B04CD7-AA04-A91E-2FD0-159B05E5E002}"/>
              </a:ext>
            </a:extLst>
          </p:cNvPr>
          <p:cNvSpPr/>
          <p:nvPr/>
        </p:nvSpPr>
        <p:spPr>
          <a:xfrm>
            <a:off x="0" y="1065213"/>
            <a:ext cx="10693400" cy="6496050"/>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23" name="Rounded Rectangle 22">
            <a:hlinkClick r:id="rId3" action="ppaction://hlinksldjump"/>
            <a:extLst>
              <a:ext uri="{FF2B5EF4-FFF2-40B4-BE49-F238E27FC236}">
                <a16:creationId xmlns:a16="http://schemas.microsoft.com/office/drawing/2014/main" id="{EFA9A082-39D9-310D-0812-68914496BAF3}"/>
              </a:ext>
            </a:extLst>
          </p:cNvPr>
          <p:cNvSpPr/>
          <p:nvPr/>
        </p:nvSpPr>
        <p:spPr>
          <a:xfrm>
            <a:off x="540690" y="7108721"/>
            <a:ext cx="2143140" cy="285752"/>
          </a:xfrm>
          <a:prstGeom prst="roundRect">
            <a:avLst/>
          </a:prstGeom>
          <a:gradFill>
            <a:gsLst>
              <a:gs pos="0">
                <a:srgbClr val="FF0000"/>
              </a:gs>
              <a:gs pos="80000">
                <a:schemeClr val="accent2">
                  <a:shade val="93000"/>
                  <a:satMod val="130000"/>
                </a:schemeClr>
              </a:gs>
              <a:gs pos="100000">
                <a:schemeClr val="accent2">
                  <a:shade val="94000"/>
                  <a:satMod val="135000"/>
                </a:schemeClr>
              </a:gs>
            </a:gsLst>
          </a:gradFill>
          <a:ln/>
        </p:spPr>
        <p:style>
          <a:lnRef idx="0">
            <a:schemeClr val="accent2"/>
          </a:lnRef>
          <a:fillRef idx="3">
            <a:schemeClr val="accent2"/>
          </a:fillRef>
          <a:effectRef idx="3">
            <a:schemeClr val="accent2"/>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4102" name="Picture 5">
            <a:extLst>
              <a:ext uri="{FF2B5EF4-FFF2-40B4-BE49-F238E27FC236}">
                <a16:creationId xmlns:a16="http://schemas.microsoft.com/office/drawing/2014/main" id="{D611CA3C-31CE-8507-7C33-28310108C8B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8"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8D57150-2342-D037-E196-17CA15EAE381}"/>
              </a:ext>
            </a:extLst>
          </p:cNvPr>
          <p:cNvSpPr/>
          <p:nvPr/>
        </p:nvSpPr>
        <p:spPr>
          <a:xfrm>
            <a:off x="0" y="1065213"/>
            <a:ext cx="10693400" cy="6496050"/>
          </a:xfrm>
          <a:prstGeom prst="rect">
            <a:avLst/>
          </a:prstGeom>
          <a:solidFill>
            <a:srgbClr val="00B05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5" name="Rounded Rectangle 4">
            <a:hlinkClick r:id="rId3" action="ppaction://hlinksldjump"/>
            <a:extLst>
              <a:ext uri="{FF2B5EF4-FFF2-40B4-BE49-F238E27FC236}">
                <a16:creationId xmlns:a16="http://schemas.microsoft.com/office/drawing/2014/main" id="{FCD1C47A-E42E-A9D9-CC70-AFD1ECB2A5B7}"/>
              </a:ext>
            </a:extLst>
          </p:cNvPr>
          <p:cNvSpPr/>
          <p:nvPr/>
        </p:nvSpPr>
        <p:spPr>
          <a:xfrm>
            <a:off x="540690" y="7108721"/>
            <a:ext cx="2143140" cy="285752"/>
          </a:xfrm>
          <a:prstGeom prst="roundRect">
            <a:avLst/>
          </a:prstGeom>
          <a:solidFill>
            <a:srgbClr val="00B050"/>
          </a:solidFill>
          <a:ln/>
        </p:spPr>
        <p:style>
          <a:lnRef idx="0">
            <a:schemeClr val="accent3"/>
          </a:lnRef>
          <a:fillRef idx="3">
            <a:schemeClr val="accent3"/>
          </a:fillRef>
          <a:effectRef idx="3">
            <a:schemeClr val="accent3"/>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5126" name="Picture 5">
            <a:extLst>
              <a:ext uri="{FF2B5EF4-FFF2-40B4-BE49-F238E27FC236}">
                <a16:creationId xmlns:a16="http://schemas.microsoft.com/office/drawing/2014/main" id="{002AAF08-ACC3-1D0B-3726-7E2153BDAAE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9"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B3A22AA-E820-B27F-79A2-6A55E11CC92A}"/>
              </a:ext>
            </a:extLst>
          </p:cNvPr>
          <p:cNvSpPr/>
          <p:nvPr/>
        </p:nvSpPr>
        <p:spPr>
          <a:xfrm>
            <a:off x="0" y="1065213"/>
            <a:ext cx="10693400" cy="6496050"/>
          </a:xfrm>
          <a:prstGeom prst="rect">
            <a:avLst/>
          </a:prstGeom>
          <a:solidFill>
            <a:srgbClr val="3B5AF7">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5" name="Rounded Rectangle 4">
            <a:hlinkClick r:id="rId3" action="ppaction://hlinksldjump"/>
            <a:extLst>
              <a:ext uri="{FF2B5EF4-FFF2-40B4-BE49-F238E27FC236}">
                <a16:creationId xmlns:a16="http://schemas.microsoft.com/office/drawing/2014/main" id="{669A4B54-BE71-A7B1-7B81-F3FE328C0A6C}"/>
              </a:ext>
            </a:extLst>
          </p:cNvPr>
          <p:cNvSpPr/>
          <p:nvPr/>
        </p:nvSpPr>
        <p:spPr>
          <a:xfrm>
            <a:off x="540690" y="7108721"/>
            <a:ext cx="2143140" cy="285752"/>
          </a:xfrm>
          <a:prstGeom prst="roundRect">
            <a:avLst/>
          </a:prstGeom>
          <a:solidFill>
            <a:srgbClr val="3B5AF7"/>
          </a:solidFill>
          <a:ln/>
        </p:spPr>
        <p:style>
          <a:lnRef idx="0">
            <a:schemeClr val="accent1"/>
          </a:lnRef>
          <a:fillRef idx="3">
            <a:schemeClr val="accent1"/>
          </a:fillRef>
          <a:effectRef idx="3">
            <a:schemeClr val="accent1"/>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6150" name="Picture 5">
            <a:extLst>
              <a:ext uri="{FF2B5EF4-FFF2-40B4-BE49-F238E27FC236}">
                <a16:creationId xmlns:a16="http://schemas.microsoft.com/office/drawing/2014/main" id="{BC8354A1-027F-7E92-D8E1-C052A11FF8A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0"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FCFD17F-5A1A-2C3F-93D0-9CC7154CE51E}"/>
              </a:ext>
            </a:extLst>
          </p:cNvPr>
          <p:cNvSpPr/>
          <p:nvPr/>
        </p:nvSpPr>
        <p:spPr>
          <a:xfrm>
            <a:off x="0" y="1065213"/>
            <a:ext cx="10693400" cy="6496050"/>
          </a:xfrm>
          <a:prstGeom prst="rect">
            <a:avLst/>
          </a:prstGeom>
          <a:solidFill>
            <a:srgbClr val="FFFF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5" name="Rounded Rectangle 4">
            <a:hlinkClick r:id="rId3" action="ppaction://hlinksldjump"/>
            <a:extLst>
              <a:ext uri="{FF2B5EF4-FFF2-40B4-BE49-F238E27FC236}">
                <a16:creationId xmlns:a16="http://schemas.microsoft.com/office/drawing/2014/main" id="{94DCBE50-5A40-405E-F8B1-86E829077CF6}"/>
              </a:ext>
            </a:extLst>
          </p:cNvPr>
          <p:cNvSpPr/>
          <p:nvPr/>
        </p:nvSpPr>
        <p:spPr>
          <a:xfrm>
            <a:off x="540690" y="7108721"/>
            <a:ext cx="2143140" cy="285752"/>
          </a:xfrm>
          <a:prstGeom prst="roundRect">
            <a:avLst/>
          </a:prstGeom>
          <a:solidFill>
            <a:srgbClr val="FFFF00"/>
          </a:solidFill>
          <a:ln/>
        </p:spPr>
        <p:style>
          <a:lnRef idx="0">
            <a:schemeClr val="accent1"/>
          </a:lnRef>
          <a:fillRef idx="3">
            <a:schemeClr val="accent1"/>
          </a:fillRef>
          <a:effectRef idx="3">
            <a:schemeClr val="accent1"/>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7174" name="Picture 5">
            <a:extLst>
              <a:ext uri="{FF2B5EF4-FFF2-40B4-BE49-F238E27FC236}">
                <a16:creationId xmlns:a16="http://schemas.microsoft.com/office/drawing/2014/main" id="{B84AA0EE-1A97-5C93-4E8C-151E72FA90D2}"/>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1"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B8A8B5-8601-4D83-3209-3E0471EB74A6}"/>
              </a:ext>
            </a:extLst>
          </p:cNvPr>
          <p:cNvSpPr/>
          <p:nvPr/>
        </p:nvSpPr>
        <p:spPr>
          <a:xfrm>
            <a:off x="0" y="1065213"/>
            <a:ext cx="10693400" cy="6496050"/>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5" name="Rounded Rectangle 4">
            <a:hlinkClick r:id="rId3" action="ppaction://hlinksldjump"/>
            <a:extLst>
              <a:ext uri="{FF2B5EF4-FFF2-40B4-BE49-F238E27FC236}">
                <a16:creationId xmlns:a16="http://schemas.microsoft.com/office/drawing/2014/main" id="{7FAD6712-EEE9-69DB-512E-EC2457E27AA8}"/>
              </a:ext>
            </a:extLst>
          </p:cNvPr>
          <p:cNvSpPr/>
          <p:nvPr/>
        </p:nvSpPr>
        <p:spPr>
          <a:xfrm>
            <a:off x="540690" y="7108721"/>
            <a:ext cx="2143140" cy="285752"/>
          </a:xfrm>
          <a:prstGeom prst="roundRect">
            <a:avLst/>
          </a:prstGeom>
          <a:solidFill>
            <a:srgbClr val="FF0000"/>
          </a:solidFill>
          <a:ln/>
        </p:spPr>
        <p:style>
          <a:lnRef idx="0">
            <a:schemeClr val="accent1"/>
          </a:lnRef>
          <a:fillRef idx="3">
            <a:schemeClr val="accent1"/>
          </a:fillRef>
          <a:effectRef idx="3">
            <a:schemeClr val="accent1"/>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8198" name="Picture 5">
            <a:extLst>
              <a:ext uri="{FF2B5EF4-FFF2-40B4-BE49-F238E27FC236}">
                <a16:creationId xmlns:a16="http://schemas.microsoft.com/office/drawing/2014/main" id="{59699A5F-CB14-480A-239E-E966A451B0A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2"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EAAB3B-7B35-B6CA-0FFD-D2C37AD11ACD}"/>
              </a:ext>
            </a:extLst>
          </p:cNvPr>
          <p:cNvSpPr/>
          <p:nvPr/>
        </p:nvSpPr>
        <p:spPr>
          <a:xfrm>
            <a:off x="0" y="1065213"/>
            <a:ext cx="10693400" cy="6496050"/>
          </a:xfrm>
          <a:prstGeom prst="rect">
            <a:avLst/>
          </a:prstGeom>
          <a:solidFill>
            <a:srgbClr val="FFC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2993" fontAlgn="auto">
              <a:spcBef>
                <a:spcPts val="0"/>
              </a:spcBef>
              <a:spcAft>
                <a:spcPts val="0"/>
              </a:spcAft>
              <a:tabLst>
                <a:tab pos="2959100" algn="l"/>
              </a:tabLst>
              <a:defRPr/>
            </a:pPr>
            <a:endParaRPr lang="en-GB" dirty="0"/>
          </a:p>
        </p:txBody>
      </p:sp>
      <p:sp>
        <p:nvSpPr>
          <p:cNvPr id="5" name="Rounded Rectangle 4">
            <a:hlinkClick r:id="rId3" action="ppaction://hlinksldjump"/>
            <a:extLst>
              <a:ext uri="{FF2B5EF4-FFF2-40B4-BE49-F238E27FC236}">
                <a16:creationId xmlns:a16="http://schemas.microsoft.com/office/drawing/2014/main" id="{7FCC2A61-79BA-2FF2-6B1B-71C64595857F}"/>
              </a:ext>
            </a:extLst>
          </p:cNvPr>
          <p:cNvSpPr/>
          <p:nvPr/>
        </p:nvSpPr>
        <p:spPr>
          <a:xfrm>
            <a:off x="540690" y="7108721"/>
            <a:ext cx="2143140" cy="285752"/>
          </a:xfrm>
          <a:prstGeom prst="roundRect">
            <a:avLst/>
          </a:prstGeom>
          <a:solidFill>
            <a:srgbClr val="FFC000"/>
          </a:solidFill>
          <a:ln/>
        </p:spPr>
        <p:style>
          <a:lnRef idx="0">
            <a:schemeClr val="accent1"/>
          </a:lnRef>
          <a:fillRef idx="3">
            <a:schemeClr val="accent1"/>
          </a:fillRef>
          <a:effectRef idx="3">
            <a:schemeClr val="accent1"/>
          </a:effectRef>
          <a:fontRef idx="minor">
            <a:schemeClr val="lt1"/>
          </a:fontRef>
        </p:style>
        <p:txBody>
          <a:bodyPr anchor="ctr"/>
          <a:lstStyle/>
          <a:p>
            <a:pPr algn="ctr" defTabSz="1042993" fontAlgn="auto">
              <a:spcBef>
                <a:spcPts val="0"/>
              </a:spcBef>
              <a:spcAft>
                <a:spcPts val="0"/>
              </a:spcAft>
              <a:defRPr/>
            </a:pPr>
            <a:r>
              <a:rPr lang="en-GB" sz="1200" b="1" dirty="0">
                <a:effectLst>
                  <a:outerShdw blurRad="50800" dist="38100" dir="2700000" algn="tl" rotWithShape="0">
                    <a:prstClr val="black">
                      <a:alpha val="40000"/>
                    </a:prstClr>
                  </a:outerShdw>
                </a:effectLst>
                <a:latin typeface="Verdana" pitchFamily="34" charset="0"/>
              </a:rPr>
              <a:t>Return to Routemap</a:t>
            </a:r>
          </a:p>
        </p:txBody>
      </p:sp>
      <p:pic>
        <p:nvPicPr>
          <p:cNvPr id="9222" name="Picture 5">
            <a:extLst>
              <a:ext uri="{FF2B5EF4-FFF2-40B4-BE49-F238E27FC236}">
                <a16:creationId xmlns:a16="http://schemas.microsoft.com/office/drawing/2014/main" id="{1EDE1C5F-A856-6360-3010-52E1ADD4021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2688" y="180975"/>
            <a:ext cx="168592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3"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allaboutmaths.aqa.org.uk/teachingguidance8300" TargetMode="External"/><Relationship Id="rId3" Type="http://schemas.openxmlformats.org/officeDocument/2006/relationships/hyperlink" Target="http://filestore.aqa.org.uk/resources/mathematics/specifications/AQA-8300-SP-2015-V1-0.PDF"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7" TargetMode="External"/><Relationship Id="rId3" Type="http://schemas.openxmlformats.org/officeDocument/2006/relationships/hyperlink" Target="http://allaboutmaths.aqa.org.uk/attachments/7880.doc" TargetMode="External"/><Relationship Id="rId4" Type="http://schemas.openxmlformats.org/officeDocument/2006/relationships/hyperlink" Target="http://allaboutmaths.aqa.org.uk/attachments/7879.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8" TargetMode="External"/><Relationship Id="rId3" Type="http://schemas.openxmlformats.org/officeDocument/2006/relationships/hyperlink" Target="http://allaboutmaths.aqa.org.uk/attachments/7882.doc" TargetMode="External"/><Relationship Id="rId4" Type="http://schemas.openxmlformats.org/officeDocument/2006/relationships/hyperlink" Target="http://allaboutmaths.aqa.org.uk/attachments/7881.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9" TargetMode="External"/><Relationship Id="rId3" Type="http://schemas.openxmlformats.org/officeDocument/2006/relationships/hyperlink" Target="http://allaboutmaths.aqa.org.uk/attachments/7884.doc" TargetMode="External"/><Relationship Id="rId4" Type="http://schemas.openxmlformats.org/officeDocument/2006/relationships/hyperlink" Target="http://allaboutmaths.aqa.org.uk/attachments/7883.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10" TargetMode="External"/><Relationship Id="rId3" Type="http://schemas.openxmlformats.org/officeDocument/2006/relationships/hyperlink" Target="http://allaboutmaths.aqa.org.uk/attachments/7886.doc" TargetMode="External"/><Relationship Id="rId4" Type="http://schemas.openxmlformats.org/officeDocument/2006/relationships/hyperlink" Target="http://allaboutmaths.aqa.org.uk/attachments/7885.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allaboutmaths.aqa.org.uk/1YRMWeek11" TargetMode="External"/><Relationship Id="rId3" Type="http://schemas.openxmlformats.org/officeDocument/2006/relationships/hyperlink" Target="http://allaboutmaths.aqa.org.uk/attachments/7888.doc" TargetMode="External"/><Relationship Id="rId4" Type="http://schemas.openxmlformats.org/officeDocument/2006/relationships/hyperlink" Target="http://allaboutmaths.aqa.org.uk/attachments/7887.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allaboutmaths.aqa.org.uk/1YRMweek12" TargetMode="External"/><Relationship Id="rId3" Type="http://schemas.openxmlformats.org/officeDocument/2006/relationships/slide" Target="slide19.xml"/><Relationship Id="rId4" Type="http://schemas.openxmlformats.org/officeDocument/2006/relationships/hyperlink" Target="http://allaboutmaths.aqa.org.uk/attachments/7889.doc"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13" TargetMode="External"/><Relationship Id="rId3" Type="http://schemas.openxmlformats.org/officeDocument/2006/relationships/hyperlink" Target="http://allaboutmaths.aqa.org.uk/attachments/7891.doc" TargetMode="External"/><Relationship Id="rId4" Type="http://schemas.openxmlformats.org/officeDocument/2006/relationships/hyperlink" Target="http://allaboutmaths.aqa.org.uk/attachments/7890.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allaboutmaths.aqa.org.uk/1YRMWeek14" TargetMode="External"/><Relationship Id="rId3" Type="http://schemas.openxmlformats.org/officeDocument/2006/relationships/slide" Target="slide10.xml"/><Relationship Id="rId4" Type="http://schemas.openxmlformats.org/officeDocument/2006/relationships/hyperlink" Target="http://allaboutmaths.aqa.org.uk/attachments/7893.doc" TargetMode="External"/><Relationship Id="rId5" Type="http://schemas.openxmlformats.org/officeDocument/2006/relationships/hyperlink" Target="http://allaboutmaths.aqa.org.uk/attachments/7892.zip"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15" TargetMode="External"/><Relationship Id="rId3" Type="http://schemas.openxmlformats.org/officeDocument/2006/relationships/hyperlink" Target="http://corbettmaths.com/5-a-day/" TargetMode="External"/><Relationship Id="rId4" Type="http://schemas.openxmlformats.org/officeDocument/2006/relationships/hyperlink" Target="http://justmaths.co.uk/2014/02/03/basic-skills/" TargetMode="External"/><Relationship Id="rId5" Type="http://schemas.openxmlformats.org/officeDocument/2006/relationships/hyperlink" Target="http://allaboutmaths.aqa.org.uk/attachments/7896.doc"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16" TargetMode="External"/><Relationship Id="rId3" Type="http://schemas.openxmlformats.org/officeDocument/2006/relationships/oleObject" Target="../embeddings/oleObject1.bin"/><Relationship Id="rId4" Type="http://schemas.openxmlformats.org/officeDocument/2006/relationships/image" Target="../media/image2.wmf"/><Relationship Id="rId5" Type="http://schemas.openxmlformats.org/officeDocument/2006/relationships/oleObject" Target="../embeddings/oleObject2.bin"/><Relationship Id="rId6" Type="http://schemas.openxmlformats.org/officeDocument/2006/relationships/hyperlink" Target="http://allaboutmaths.aqa.org.uk/attachments/7895.doc" TargetMode="External"/><Relationship Id="rId7" Type="http://schemas.openxmlformats.org/officeDocument/2006/relationships/hyperlink" Target="http://allaboutmaths.aqa.org.uk/attachments/7894.zip" TargetMode="External"/><Relationship Id="rId8" Type="http://schemas.openxmlformats.org/officeDocument/2006/relationships/hyperlink" Target="http://allaboutmaths.aqa.org.uk/attachments/7773.pdf" TargetMode="External"/><Relationship Id="rId9" Type="http://schemas.openxmlformats.org/officeDocument/2006/relationships/hyperlink" Target="http://allaboutmaths.aqa.org.uk/attachments/7923.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17" TargetMode="External"/><Relationship Id="rId3" Type="http://schemas.openxmlformats.org/officeDocument/2006/relationships/hyperlink" Target="http://allaboutmaths.aqa.org.uk/attachments/7898.doc" TargetMode="External"/><Relationship Id="rId4" Type="http://schemas.openxmlformats.org/officeDocument/2006/relationships/hyperlink" Target="http://allaboutmaths.aqa.org.uk/attachments/7897.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allaboutmaths.aqa.org.uk/1YRMWeek18" TargetMode="External"/><Relationship Id="rId3" Type="http://schemas.openxmlformats.org/officeDocument/2006/relationships/slide" Target="slide19.xml"/><Relationship Id="rId4" Type="http://schemas.openxmlformats.org/officeDocument/2006/relationships/hyperlink" Target="http://allaboutmaths.aqa.org.uk/attachments/7899.doc"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19" TargetMode="External"/><Relationship Id="rId3" Type="http://schemas.openxmlformats.org/officeDocument/2006/relationships/slide" Target="slide19.xml"/><Relationship Id="rId4" Type="http://schemas.openxmlformats.org/officeDocument/2006/relationships/hyperlink" Target="http://allaboutmaths.aqa.org.uk/attachments/7901.doc" TargetMode="External"/><Relationship Id="rId5" Type="http://schemas.openxmlformats.org/officeDocument/2006/relationships/hyperlink" Target="http://allaboutmaths.aqa.org.uk/attachments/7900.zip"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20" TargetMode="External"/><Relationship Id="rId3" Type="http://schemas.openxmlformats.org/officeDocument/2006/relationships/slide" Target="slide19.xml"/><Relationship Id="rId4" Type="http://schemas.openxmlformats.org/officeDocument/2006/relationships/hyperlink" Target="http://allaboutmaths.aqa.org.uk/attachments/7903.doc" TargetMode="External"/><Relationship Id="rId5" Type="http://schemas.openxmlformats.org/officeDocument/2006/relationships/hyperlink" Target="http://allaboutmaths.aqa.org.uk/attachments/7902.zip"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21" TargetMode="External"/><Relationship Id="rId3" Type="http://schemas.openxmlformats.org/officeDocument/2006/relationships/slide" Target="slide19.xml"/><Relationship Id="rId4" Type="http://schemas.openxmlformats.org/officeDocument/2006/relationships/hyperlink" Target="http://allaboutmaths.aqa.org.uk/attachments/7905.doc" TargetMode="External"/><Relationship Id="rId5" Type="http://schemas.openxmlformats.org/officeDocument/2006/relationships/hyperlink" Target="http://allaboutmaths.aqa.org.uk/attachments/7904.zip"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allaboutmaths.aqa.org.uk/1YRMWeek22" TargetMode="External"/><Relationship Id="rId3" Type="http://schemas.openxmlformats.org/officeDocument/2006/relationships/hyperlink" Target="http://allaboutmaths.aqa.org.uk/attachments/7907.doc" TargetMode="External"/><Relationship Id="rId4" Type="http://schemas.openxmlformats.org/officeDocument/2006/relationships/hyperlink" Target="http://allaboutmaths.aqa.org.uk/attachments/7906.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allaboutmaths.aqa.org.uk/1YRMWeek23" TargetMode="External"/><Relationship Id="rId3" Type="http://schemas.openxmlformats.org/officeDocument/2006/relationships/hyperlink" Target="http://allaboutmaths.aqa.org.uk/attachments/7909.doc" TargetMode="External"/><Relationship Id="rId4" Type="http://schemas.openxmlformats.org/officeDocument/2006/relationships/hyperlink" Target="http://allaboutmaths.aqa.org.uk/attachments/7908.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allaboutmaths.aqa.org.uk/1YRMWeek24" TargetMode="External"/><Relationship Id="rId3" Type="http://schemas.openxmlformats.org/officeDocument/2006/relationships/slide" Target="slide31.xml"/><Relationship Id="rId4" Type="http://schemas.openxmlformats.org/officeDocument/2006/relationships/hyperlink" Target="http://allaboutmaths.aqa.org.uk/attachments/7910.doc"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allaboutmaths.aqa.org.uk/1YRMWeek25" TargetMode="External"/><Relationship Id="rId3" Type="http://schemas.openxmlformats.org/officeDocument/2006/relationships/hyperlink" Target="http://allaboutmaths.aqa.org.uk/index.asp?CurrMenu=182" TargetMode="External"/><Relationship Id="rId4" Type="http://schemas.openxmlformats.org/officeDocument/2006/relationships/hyperlink" Target="http://allaboutmaths.aqa.org.uk/attachments/7912.doc" TargetMode="External"/><Relationship Id="rId5" Type="http://schemas.openxmlformats.org/officeDocument/2006/relationships/hyperlink" Target="http://allaboutmaths.aqa.org.uk/attachments/7911.zip"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llaboutmaths.aqa.org.uk/1YRMWeek26" TargetMode="External"/><Relationship Id="rId3" Type="http://schemas.openxmlformats.org/officeDocument/2006/relationships/hyperlink" Target="http://allaboutmaths.aqa.org.uk/attachments/7914.doc" TargetMode="External"/><Relationship Id="rId4" Type="http://schemas.openxmlformats.org/officeDocument/2006/relationships/hyperlink" Target="http://allaboutmaths.aqa.org.uk/attachments/7913.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slide" Target="slide9.xml"/><Relationship Id="rId4" Type="http://schemas.openxmlformats.org/officeDocument/2006/relationships/slide" Target="slide6.xml"/><Relationship Id="rId5" Type="http://schemas.openxmlformats.org/officeDocument/2006/relationships/slide" Target="slide7.xml"/><Relationship Id="rId6" Type="http://schemas.openxmlformats.org/officeDocument/2006/relationships/slide" Target="slide11.xml"/><Relationship Id="rId7" Type="http://schemas.openxmlformats.org/officeDocument/2006/relationships/slide" Target="slide10.xml"/><Relationship Id="rId8" Type="http://schemas.openxmlformats.org/officeDocument/2006/relationships/slide" Target="slide8.xml"/><Relationship Id="rId9" Type="http://schemas.openxmlformats.org/officeDocument/2006/relationships/slide" Target="slide4.xml"/><Relationship Id="rId10" Type="http://schemas.openxmlformats.org/officeDocument/2006/relationships/slide" Target="slide5.xml"/><Relationship Id="rId11" Type="http://schemas.openxmlformats.org/officeDocument/2006/relationships/slide" Target="slide13.xml"/><Relationship Id="rId12" Type="http://schemas.openxmlformats.org/officeDocument/2006/relationships/slide" Target="slide12.xml"/><Relationship Id="rId13" Type="http://schemas.openxmlformats.org/officeDocument/2006/relationships/slide" Target="slide14.xml"/><Relationship Id="rId14" Type="http://schemas.openxmlformats.org/officeDocument/2006/relationships/slide" Target="slide16.xml"/><Relationship Id="rId15" Type="http://schemas.openxmlformats.org/officeDocument/2006/relationships/slide" Target="slide17.xml"/><Relationship Id="rId16" Type="http://schemas.openxmlformats.org/officeDocument/2006/relationships/slide" Target="slide18.xml"/><Relationship Id="rId17" Type="http://schemas.openxmlformats.org/officeDocument/2006/relationships/slide" Target="slide19.xml"/><Relationship Id="rId18" Type="http://schemas.openxmlformats.org/officeDocument/2006/relationships/slide" Target="slide20.xml"/><Relationship Id="rId19" Type="http://schemas.openxmlformats.org/officeDocument/2006/relationships/slide" Target="slide21.xml"/><Relationship Id="rId20" Type="http://schemas.openxmlformats.org/officeDocument/2006/relationships/slide" Target="slide22.xml"/><Relationship Id="rId21" Type="http://schemas.openxmlformats.org/officeDocument/2006/relationships/slide" Target="slide23.xml"/><Relationship Id="rId22" Type="http://schemas.openxmlformats.org/officeDocument/2006/relationships/slide" Target="slide24.xml"/><Relationship Id="rId23" Type="http://schemas.openxmlformats.org/officeDocument/2006/relationships/slide" Target="slide25.xml"/><Relationship Id="rId24" Type="http://schemas.openxmlformats.org/officeDocument/2006/relationships/slide" Target="slide26.xml"/><Relationship Id="rId25" Type="http://schemas.openxmlformats.org/officeDocument/2006/relationships/slide" Target="slide27.xml"/><Relationship Id="rId26" Type="http://schemas.openxmlformats.org/officeDocument/2006/relationships/slide" Target="slide15.xml"/><Relationship Id="rId27" Type="http://schemas.openxmlformats.org/officeDocument/2006/relationships/slide" Target="slide28.xml"/><Relationship Id="rId28" Type="http://schemas.openxmlformats.org/officeDocument/2006/relationships/slide" Target="slide29.xml"/><Relationship Id="rId29" Type="http://schemas.openxmlformats.org/officeDocument/2006/relationships/slide" Target="slide30.xml"/><Relationship Id="rId30" Type="http://schemas.openxmlformats.org/officeDocument/2006/relationships/slide" Target="slide31.xml"/><Relationship Id="rId31" Type="http://schemas.openxmlformats.org/officeDocument/2006/relationships/slide" Target="slide32.xml"/><Relationship Id="rId32" Type="http://schemas.openxmlformats.org/officeDocument/2006/relationships/slide" Target="slide3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llaboutmaths.aqa.org.uk/1YRMWeek27" TargetMode="Externa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hyperlink" Target="http://allaboutmaths.aqa.org.uk/attachments/7916.doc" TargetMode="External"/><Relationship Id="rId9" Type="http://schemas.openxmlformats.org/officeDocument/2006/relationships/hyperlink" Target="http://allaboutmaths.aqa.org.uk/attachments/7915.zip" TargetMode="External"/><Relationship Id="rId10" Type="http://schemas.openxmlformats.org/officeDocument/2006/relationships/hyperlink" Target="http://allaboutmaths.aqa.org.uk/attachments/7773.pdf" TargetMode="External"/><Relationship Id="rId11" Type="http://schemas.openxmlformats.org/officeDocument/2006/relationships/hyperlink" Target="http://allaboutmaths.aqa.org.uk/attachments/7923.pd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allaboutmaths.aqa.org.uk/1YRMWeek28" TargetMode="External"/><Relationship Id="rId3" Type="http://schemas.openxmlformats.org/officeDocument/2006/relationships/hyperlink" Target="http://allaboutmaths.aqa.org.uk/attachments/7918.doc" TargetMode="External"/><Relationship Id="rId4" Type="http://schemas.openxmlformats.org/officeDocument/2006/relationships/hyperlink" Target="http://allaboutmaths.aqa.org.uk/attachments/7917.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allaboutmaths.aqa.org.uk/1YRMWeek29" TargetMode="External"/><Relationship Id="rId3" Type="http://schemas.openxmlformats.org/officeDocument/2006/relationships/hyperlink" Target="http://allaboutmaths.aqa.org.uk/index.asp?CurrMenu=182" TargetMode="External"/><Relationship Id="rId4" Type="http://schemas.openxmlformats.org/officeDocument/2006/relationships/hyperlink" Target="http://allaboutmaths.aqa.org.uk/attachments/7920.doc" TargetMode="External"/><Relationship Id="rId5" Type="http://schemas.openxmlformats.org/officeDocument/2006/relationships/hyperlink" Target="http://allaboutmaths.aqa.org.uk/attachments/7919.zip" TargetMode="External"/><Relationship Id="rId6" Type="http://schemas.openxmlformats.org/officeDocument/2006/relationships/hyperlink" Target="http://allaboutmaths.aqa.org.uk/attachments/7773.pdf" TargetMode="External"/><Relationship Id="rId7" Type="http://schemas.openxmlformats.org/officeDocument/2006/relationships/hyperlink" Target="http://allaboutmaths.aqa.org.uk/attachments/7923.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allaboutmaths.aqa.org.uk/1YRMWeek30" TargetMode="External"/><Relationship Id="rId3" Type="http://schemas.openxmlformats.org/officeDocument/2006/relationships/hyperlink" Target="http://allaboutmaths.aqa.org.uk/attachments/7921.doc" TargetMode="External"/><Relationship Id="rId4" Type="http://schemas.openxmlformats.org/officeDocument/2006/relationships/hyperlink" Target="http://allaboutmaths.aqa.org.uk/attachments/7773.pdf" TargetMode="External"/><Relationship Id="rId5" Type="http://schemas.openxmlformats.org/officeDocument/2006/relationships/hyperlink" Target="http://allaboutmaths.aqa.org.uk/attachments/7923.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allaboutmaths.aqa.org.uk/1YRMweek1" TargetMode="External"/><Relationship Id="rId3" Type="http://schemas.openxmlformats.org/officeDocument/2006/relationships/hyperlink" Target="http://allaboutmaths.aqa.org.uk/attachments/7839.doc" TargetMode="External"/><Relationship Id="rId4" Type="http://schemas.openxmlformats.org/officeDocument/2006/relationships/hyperlink" Target="http://allaboutmaths.aqa.org.uk/attachments/7838.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allaboutmaths.aqa.org.uk/1YRMWeek2" TargetMode="External"/><Relationship Id="rId3" Type="http://schemas.openxmlformats.org/officeDocument/2006/relationships/hyperlink" Target="http://allaboutmaths.aqa.org.uk/attachments/7871.doc" TargetMode="External"/><Relationship Id="rId4" Type="http://schemas.openxmlformats.org/officeDocument/2006/relationships/hyperlink" Target="http://allaboutmaths.aqa.org.uk/attachments/7870.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allaboutmaths.aqa.org.uk/1YRMWeek3" TargetMode="External"/><Relationship Id="rId3" Type="http://schemas.openxmlformats.org/officeDocument/2006/relationships/hyperlink" Target="http://allaboutmaths.aqa.org.uk/attachments/7873.doc" TargetMode="External"/><Relationship Id="rId4" Type="http://schemas.openxmlformats.org/officeDocument/2006/relationships/hyperlink" Target="http://allaboutmaths.aqa.org.uk/attachments/7872.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allaboutmaths.aqa.org.uk/1YRMWeek4" TargetMode="External"/><Relationship Id="rId3" Type="http://schemas.openxmlformats.org/officeDocument/2006/relationships/hyperlink" Target="http://allaboutmaths.aqa.org.uk/attachments/7875.doc" TargetMode="External"/><Relationship Id="rId4" Type="http://schemas.openxmlformats.org/officeDocument/2006/relationships/hyperlink" Target="http://allaboutmaths.aqa.org.uk/attachments/7874.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allaboutmaths.aqa.org.uk/1YRMWeek5" TargetMode="External"/><Relationship Id="rId3" Type="http://schemas.openxmlformats.org/officeDocument/2006/relationships/hyperlink" Target="http://allaboutmaths.aqa.org.uk/attachments/7877.doc" TargetMode="External"/><Relationship Id="rId4" Type="http://schemas.openxmlformats.org/officeDocument/2006/relationships/hyperlink" Target="http://allaboutmaths.aqa.org.uk/attachments/7876.zip"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allaboutmaths.aqa.org.uk/1YRMWeek6" TargetMode="External"/><Relationship Id="rId3" Type="http://schemas.openxmlformats.org/officeDocument/2006/relationships/slide" Target="slide19.xml"/><Relationship Id="rId4" Type="http://schemas.openxmlformats.org/officeDocument/2006/relationships/hyperlink" Target="http://allaboutmaths.aqa.org.uk/attachments/7878.doc" TargetMode="External"/><Relationship Id="rId5" Type="http://schemas.openxmlformats.org/officeDocument/2006/relationships/hyperlink" Target="http://allaboutmaths.aqa.org.uk/attachments/7773.pdf" TargetMode="External"/><Relationship Id="rId6" Type="http://schemas.openxmlformats.org/officeDocument/2006/relationships/hyperlink" Target="http://allaboutmaths.aqa.org.uk/attachments/7923.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a:extLst>
              <a:ext uri="{FF2B5EF4-FFF2-40B4-BE49-F238E27FC236}">
                <a16:creationId xmlns:a16="http://schemas.microsoft.com/office/drawing/2014/main" id="{CA41DA8F-D2FA-72D8-0E2B-90C5D7B9BC26}"/>
              </a:ext>
            </a:extLst>
          </p:cNvPr>
          <p:cNvSpPr txBox="1">
            <a:spLocks noChangeArrowheads="1"/>
          </p:cNvSpPr>
          <p:nvPr/>
        </p:nvSpPr>
        <p:spPr bwMode="auto">
          <a:xfrm>
            <a:off x="658813" y="1908175"/>
            <a:ext cx="84248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a:t>This version of the GCSE Maths 8300 Route Map does not offer the full functionality of the web based interactive Route Map </a:t>
            </a:r>
          </a:p>
        </p:txBody>
      </p:sp>
      <p:sp>
        <p:nvSpPr>
          <p:cNvPr id="5" name="TextBox 4">
            <a:extLst>
              <a:ext uri="{FF2B5EF4-FFF2-40B4-BE49-F238E27FC236}">
                <a16:creationId xmlns:a16="http://schemas.microsoft.com/office/drawing/2014/main" id="{01EC6039-13B1-E36A-04DF-A76D0E1AC07F}"/>
              </a:ext>
            </a:extLst>
          </p:cNvPr>
          <p:cNvSpPr txBox="1"/>
          <p:nvPr/>
        </p:nvSpPr>
        <p:spPr>
          <a:xfrm>
            <a:off x="657225" y="2844800"/>
            <a:ext cx="8424863" cy="3092450"/>
          </a:xfrm>
          <a:prstGeom prst="rect">
            <a:avLst/>
          </a:prstGeom>
          <a:noFill/>
        </p:spPr>
        <p:txBody>
          <a:bodyPr>
            <a:spAutoFit/>
          </a:bodyPr>
          <a:lstStyle/>
          <a:p>
            <a:pPr marL="285750" indent="-285750">
              <a:spcAft>
                <a:spcPts val="600"/>
              </a:spcAft>
              <a:buFont typeface="Arial" panose="020B0604020202020204" pitchFamily="34" charset="0"/>
              <a:buChar char="•"/>
              <a:defRPr/>
            </a:pPr>
            <a:r>
              <a:rPr lang="en-GB" sz="1800" dirty="0">
                <a:latin typeface="Arial" charset="0"/>
                <a:cs typeface="+mn-cs"/>
              </a:rPr>
              <a:t>The content/skills highlighted in this Route Map are based on Julia’s experience and knowledge of the key topics for high student performance. </a:t>
            </a:r>
          </a:p>
          <a:p>
            <a:pPr marL="285750" indent="-285750">
              <a:spcAft>
                <a:spcPts val="600"/>
              </a:spcAft>
              <a:buFont typeface="Arial" panose="020B0604020202020204" pitchFamily="34" charset="0"/>
              <a:buChar char="•"/>
              <a:defRPr/>
            </a:pPr>
            <a:r>
              <a:rPr lang="en-GB" sz="1800">
                <a:latin typeface="Arial" charset="0"/>
                <a:cs typeface="+mn-cs"/>
              </a:rPr>
              <a:t>This </a:t>
            </a:r>
            <a:r>
              <a:rPr lang="en-GB" sz="1800" dirty="0">
                <a:latin typeface="Arial" charset="0"/>
                <a:cs typeface="+mn-cs"/>
              </a:rPr>
              <a:t>Route Map does </a:t>
            </a:r>
            <a:r>
              <a:rPr lang="en-GB" sz="1800" b="1" dirty="0">
                <a:latin typeface="Arial" charset="0"/>
                <a:cs typeface="+mn-cs"/>
              </a:rPr>
              <a:t>not</a:t>
            </a:r>
            <a:r>
              <a:rPr lang="en-GB" sz="1800" dirty="0">
                <a:latin typeface="Arial" charset="0"/>
                <a:cs typeface="+mn-cs"/>
              </a:rPr>
              <a:t> contain all of the specification content for GCSE Maths 8300. For full coverage, please consult our </a:t>
            </a:r>
            <a:r>
              <a:rPr lang="en-GB" sz="1800" dirty="0">
                <a:latin typeface="Arial" charset="0"/>
                <a:cs typeface="+mn-cs"/>
                <a:hlinkClick r:id="rId2"/>
              </a:rPr>
              <a:t>Teaching Guidance</a:t>
            </a:r>
            <a:r>
              <a:rPr lang="en-GB" sz="1800" dirty="0">
                <a:latin typeface="Arial" charset="0"/>
                <a:cs typeface="+mn-cs"/>
              </a:rPr>
              <a:t> and/or </a:t>
            </a:r>
            <a:r>
              <a:rPr lang="en-GB" sz="1800" dirty="0">
                <a:latin typeface="Arial" charset="0"/>
                <a:cs typeface="+mn-cs"/>
                <a:hlinkClick r:id="rId3"/>
              </a:rPr>
              <a:t>Specification</a:t>
            </a:r>
            <a:r>
              <a:rPr lang="en-GB" sz="1800" dirty="0">
                <a:latin typeface="Arial" charset="0"/>
                <a:cs typeface="+mn-cs"/>
              </a:rPr>
              <a:t> document. </a:t>
            </a:r>
          </a:p>
          <a:p>
            <a:pPr marL="285750" indent="-285750">
              <a:spcBef>
                <a:spcPts val="600"/>
              </a:spcBef>
              <a:buFont typeface="Arial" panose="020B0604020202020204" pitchFamily="34" charset="0"/>
              <a:buChar char="•"/>
              <a:defRPr/>
            </a:pPr>
            <a:r>
              <a:rPr lang="en-GB" sz="1800" dirty="0">
                <a:latin typeface="Arial" charset="0"/>
                <a:cs typeface="+mn-cs"/>
              </a:rPr>
              <a:t>Many of the resources in this 1-year Route Map (e.g. Activities, Worksheets) have been pulled directly from our 2-year/3-year Route Map. This is due to their suitability and compatibility with the course. They have however been relabelled to ensure they are regarded as separate resources.</a:t>
            </a:r>
          </a:p>
          <a:p>
            <a:pPr>
              <a:defRPr/>
            </a:pPr>
            <a:r>
              <a:rPr lang="en-GB" sz="1800" dirty="0">
                <a:latin typeface="Arial" charset="0"/>
                <a:cs typeface="+mn-cs"/>
              </a:rPr>
              <a:t>     </a:t>
            </a:r>
          </a:p>
        </p:txBody>
      </p:sp>
      <p:sp>
        <p:nvSpPr>
          <p:cNvPr id="11268" name="TextBox 6">
            <a:extLst>
              <a:ext uri="{FF2B5EF4-FFF2-40B4-BE49-F238E27FC236}">
                <a16:creationId xmlns:a16="http://schemas.microsoft.com/office/drawing/2014/main" id="{2FFD206D-77AA-BA2C-C8ED-2F9AB742AE81}"/>
              </a:ext>
            </a:extLst>
          </p:cNvPr>
          <p:cNvSpPr txBox="1">
            <a:spLocks noChangeArrowheads="1"/>
          </p:cNvSpPr>
          <p:nvPr/>
        </p:nvSpPr>
        <p:spPr bwMode="auto">
          <a:xfrm>
            <a:off x="665163" y="1262063"/>
            <a:ext cx="8424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t>Guidance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
            <a:extLst>
              <a:ext uri="{FF2B5EF4-FFF2-40B4-BE49-F238E27FC236}">
                <a16:creationId xmlns:a16="http://schemas.microsoft.com/office/drawing/2014/main" id="{E2C9BE89-B949-C11E-D7D3-9590145B7A0B}"/>
              </a:ext>
            </a:extLst>
          </p:cNvPr>
          <p:cNvSpPr txBox="1">
            <a:spLocks noChangeArrowheads="1"/>
          </p:cNvSpPr>
          <p:nvPr/>
        </p:nvSpPr>
        <p:spPr bwMode="auto">
          <a:xfrm>
            <a:off x="515938" y="487363"/>
            <a:ext cx="7639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7</a:t>
            </a:r>
            <a:r>
              <a:rPr lang="en-GB" altLang="en-US" sz="1800" b="1">
                <a:latin typeface="Verdana" panose="020B0604030504040204" pitchFamily="34" charset="0"/>
              </a:rPr>
              <a:t> - Angle rules/triangles/interior &amp; exterior angles</a:t>
            </a:r>
            <a:endParaRPr lang="en-GB" altLang="en-US" sz="1800"/>
          </a:p>
        </p:txBody>
      </p:sp>
      <p:sp>
        <p:nvSpPr>
          <p:cNvPr id="7" name="Right Arrow 6">
            <a:hlinkClick r:id="" action="ppaction://hlinkshowjump?jump=nextslide"/>
            <a:extLst>
              <a:ext uri="{FF2B5EF4-FFF2-40B4-BE49-F238E27FC236}">
                <a16:creationId xmlns:a16="http://schemas.microsoft.com/office/drawing/2014/main" id="{62CFBF7B-857D-BB1D-F0B5-69A2371DE974}"/>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0484" name="TextBox 3">
            <a:extLst>
              <a:ext uri="{FF2B5EF4-FFF2-40B4-BE49-F238E27FC236}">
                <a16:creationId xmlns:a16="http://schemas.microsoft.com/office/drawing/2014/main" id="{21A0D0B6-13EA-5D66-3117-CBEBB2B167A5}"/>
              </a:ext>
            </a:extLst>
          </p:cNvPr>
          <p:cNvSpPr txBox="1">
            <a:spLocks noChangeArrowheads="1"/>
          </p:cNvSpPr>
          <p:nvPr/>
        </p:nvSpPr>
        <p:spPr bwMode="auto">
          <a:xfrm>
            <a:off x="666750" y="1260475"/>
            <a:ext cx="9575800" cy="10160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Feedback will be given on </a:t>
            </a:r>
            <a:r>
              <a:rPr lang="en-GB" altLang="en-US" sz="1200" b="1"/>
              <a:t>Milestone 2</a:t>
            </a:r>
            <a:r>
              <a:rPr lang="en-GB" altLang="en-US" sz="1200"/>
              <a:t> and targets set. The first few topics focused entirely upon number work and we now move to the essential elements of geometry. The Scheme of Work follows a Five R’s teaching approach documented in the course overview; </a:t>
            </a:r>
            <a:r>
              <a:rPr lang="en-GB" altLang="en-US" sz="1200" b="1"/>
              <a:t>Recall, Routine, Revise, Repeat, Ready.</a:t>
            </a:r>
            <a:r>
              <a:rPr lang="en-GB" altLang="en-US" sz="1200"/>
              <a:t> </a:t>
            </a:r>
          </a:p>
        </p:txBody>
      </p:sp>
      <p:sp>
        <p:nvSpPr>
          <p:cNvPr id="5" name="TextBox 4">
            <a:extLst>
              <a:ext uri="{FF2B5EF4-FFF2-40B4-BE49-F238E27FC236}">
                <a16:creationId xmlns:a16="http://schemas.microsoft.com/office/drawing/2014/main" id="{BE2476FB-0E3C-8AF5-FACC-C1719BC466E8}"/>
              </a:ext>
            </a:extLst>
          </p:cNvPr>
          <p:cNvSpPr txBox="1"/>
          <p:nvPr/>
        </p:nvSpPr>
        <p:spPr>
          <a:xfrm>
            <a:off x="661988" y="2495550"/>
            <a:ext cx="9575800" cy="101600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7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undertake a diagnostic assessment of geometry skills for the second half of the Autumn Term and identify first targets</a:t>
            </a:r>
          </a:p>
          <a:p>
            <a:pPr marL="171450" indent="-171450">
              <a:buFont typeface="Arial" panose="020B0604020202020204" pitchFamily="34" charset="0"/>
              <a:buChar char="•"/>
              <a:defRPr/>
            </a:pPr>
            <a:r>
              <a:rPr lang="en-GB" sz="1200" dirty="0">
                <a:latin typeface="Arial" charset="0"/>
                <a:cs typeface="+mn-cs"/>
              </a:rPr>
              <a:t>To clarify angles and triangle rules.</a:t>
            </a:r>
          </a:p>
          <a:p>
            <a:pPr marL="171450" indent="-171450">
              <a:buFont typeface="Arial" panose="020B0604020202020204" pitchFamily="34" charset="0"/>
              <a:buChar char="•"/>
              <a:defRPr/>
            </a:pPr>
            <a:r>
              <a:rPr lang="en-GB" sz="1200" dirty="0">
                <a:latin typeface="Arial" charset="0"/>
                <a:cs typeface="+mn-cs"/>
              </a:rPr>
              <a:t>To determine procedures for calculating interior and exterior angle calculations. </a:t>
            </a:r>
          </a:p>
        </p:txBody>
      </p:sp>
      <p:sp>
        <p:nvSpPr>
          <p:cNvPr id="20486" name="TextBox 5">
            <a:extLst>
              <a:ext uri="{FF2B5EF4-FFF2-40B4-BE49-F238E27FC236}">
                <a16:creationId xmlns:a16="http://schemas.microsoft.com/office/drawing/2014/main" id="{839FC934-A00D-9901-4C9A-55E4E5FAE40F}"/>
              </a:ext>
            </a:extLst>
          </p:cNvPr>
          <p:cNvSpPr txBox="1">
            <a:spLocks noChangeArrowheads="1"/>
          </p:cNvSpPr>
          <p:nvPr/>
        </p:nvSpPr>
        <p:spPr bwMode="auto">
          <a:xfrm>
            <a:off x="666750" y="3711575"/>
            <a:ext cx="3205163"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7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7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3">
            <a:extLst>
              <a:ext uri="{FF2B5EF4-FFF2-40B4-BE49-F238E27FC236}">
                <a16:creationId xmlns:a16="http://schemas.microsoft.com/office/drawing/2014/main" id="{7AA687DE-384E-224C-CBEB-44414D7BEB13}"/>
              </a:ext>
            </a:extLst>
          </p:cNvPr>
          <p:cNvSpPr txBox="1">
            <a:spLocks noChangeArrowheads="1"/>
          </p:cNvSpPr>
          <p:nvPr/>
        </p:nvSpPr>
        <p:spPr bwMode="auto">
          <a:xfrm>
            <a:off x="515938" y="487363"/>
            <a:ext cx="7854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8</a:t>
            </a:r>
            <a:r>
              <a:rPr lang="en-GB" altLang="en-US" sz="1800" b="1">
                <a:latin typeface="Verdana" panose="020B0604030504040204" pitchFamily="34" charset="0"/>
              </a:rPr>
              <a:t> - Polygons/2d &amp; 3d shapes/ symmetry/circles</a:t>
            </a:r>
            <a:endParaRPr lang="en-GB" altLang="en-US" sz="1800"/>
          </a:p>
        </p:txBody>
      </p:sp>
      <p:sp>
        <p:nvSpPr>
          <p:cNvPr id="7" name="Right Arrow 6">
            <a:hlinkClick r:id="" action="ppaction://hlinkshowjump?jump=nextslide"/>
            <a:extLst>
              <a:ext uri="{FF2B5EF4-FFF2-40B4-BE49-F238E27FC236}">
                <a16:creationId xmlns:a16="http://schemas.microsoft.com/office/drawing/2014/main" id="{32D5A6B6-B508-F937-1370-01968C0E687C}"/>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1508" name="TextBox 3">
            <a:extLst>
              <a:ext uri="{FF2B5EF4-FFF2-40B4-BE49-F238E27FC236}">
                <a16:creationId xmlns:a16="http://schemas.microsoft.com/office/drawing/2014/main" id="{ECA96D08-377D-2690-015B-5BA7222B9DD9}"/>
              </a:ext>
            </a:extLst>
          </p:cNvPr>
          <p:cNvSpPr txBox="1">
            <a:spLocks noChangeArrowheads="1"/>
          </p:cNvSpPr>
          <p:nvPr/>
        </p:nvSpPr>
        <p:spPr bwMode="auto">
          <a:xfrm>
            <a:off x="666750" y="1260475"/>
            <a:ext cx="95758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Having revised angles, triangles and parallel lines we move onto other geometrical features. A lot of geometry depends on memory and it helps to visualise, draw and label sketches in these sessions. Practice with protractor, compass and ruler is still worthwhile as these are common difficulties.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a:t>
            </a:r>
            <a:r>
              <a:rPr lang="en-GB" altLang="en-US" sz="1200"/>
              <a:t> </a:t>
            </a:r>
          </a:p>
        </p:txBody>
      </p:sp>
      <p:sp>
        <p:nvSpPr>
          <p:cNvPr id="5" name="TextBox 4">
            <a:extLst>
              <a:ext uri="{FF2B5EF4-FFF2-40B4-BE49-F238E27FC236}">
                <a16:creationId xmlns:a16="http://schemas.microsoft.com/office/drawing/2014/main" id="{0B649D18-D6B2-6C55-2539-884C2ECB13EE}"/>
              </a:ext>
            </a:extLst>
          </p:cNvPr>
          <p:cNvSpPr txBox="1"/>
          <p:nvPr/>
        </p:nvSpPr>
        <p:spPr>
          <a:xfrm>
            <a:off x="661988" y="2824163"/>
            <a:ext cx="9575800" cy="101600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8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a range of polygons and recognise the difference between 2d and 3d shape.  </a:t>
            </a:r>
          </a:p>
          <a:p>
            <a:pPr marL="171450" indent="-171450">
              <a:buFont typeface="Arial" panose="020B0604020202020204" pitchFamily="34" charset="0"/>
              <a:buChar char="•"/>
              <a:defRPr/>
            </a:pPr>
            <a:r>
              <a:rPr lang="en-GB" sz="1200" dirty="0">
                <a:latin typeface="Arial" charset="0"/>
                <a:cs typeface="+mn-cs"/>
              </a:rPr>
              <a:t>To revise elements of symmetry – rotation, reflection, translation and enlargement.</a:t>
            </a:r>
          </a:p>
          <a:p>
            <a:pPr marL="171450" indent="-171450">
              <a:buFont typeface="Arial" panose="020B0604020202020204" pitchFamily="34" charset="0"/>
              <a:buChar char="•"/>
              <a:defRPr/>
            </a:pPr>
            <a:r>
              <a:rPr lang="en-GB" sz="1200" dirty="0">
                <a:latin typeface="Arial" charset="0"/>
                <a:cs typeface="+mn-cs"/>
              </a:rPr>
              <a:t>To name the common parts of a circle and work with area and circumference calculations, including arc length and understanding pi. </a:t>
            </a:r>
          </a:p>
        </p:txBody>
      </p:sp>
      <p:sp>
        <p:nvSpPr>
          <p:cNvPr id="21510" name="TextBox 5">
            <a:extLst>
              <a:ext uri="{FF2B5EF4-FFF2-40B4-BE49-F238E27FC236}">
                <a16:creationId xmlns:a16="http://schemas.microsoft.com/office/drawing/2014/main" id="{2D34513F-7A1C-C660-47A5-F82EB73C52F5}"/>
              </a:ext>
            </a:extLst>
          </p:cNvPr>
          <p:cNvSpPr txBox="1">
            <a:spLocks noChangeArrowheads="1"/>
          </p:cNvSpPr>
          <p:nvPr/>
        </p:nvSpPr>
        <p:spPr bwMode="auto">
          <a:xfrm>
            <a:off x="666750" y="4021138"/>
            <a:ext cx="3205163"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8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8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3">
            <a:extLst>
              <a:ext uri="{FF2B5EF4-FFF2-40B4-BE49-F238E27FC236}">
                <a16:creationId xmlns:a16="http://schemas.microsoft.com/office/drawing/2014/main" id="{743272B4-E7E2-2E3E-3611-F6177FFAD2C9}"/>
              </a:ext>
            </a:extLst>
          </p:cNvPr>
          <p:cNvSpPr txBox="1">
            <a:spLocks noChangeArrowheads="1"/>
          </p:cNvSpPr>
          <p:nvPr/>
        </p:nvSpPr>
        <p:spPr bwMode="auto">
          <a:xfrm>
            <a:off x="515938" y="487363"/>
            <a:ext cx="447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9</a:t>
            </a:r>
            <a:r>
              <a:rPr lang="en-GB" altLang="en-US" sz="1800" b="1">
                <a:latin typeface="Verdana" panose="020B0604030504040204" pitchFamily="34" charset="0"/>
              </a:rPr>
              <a:t> - Pythagoras’ theorem</a:t>
            </a:r>
            <a:endParaRPr lang="en-GB" altLang="en-US" sz="1800"/>
          </a:p>
        </p:txBody>
      </p:sp>
      <p:sp>
        <p:nvSpPr>
          <p:cNvPr id="7" name="Right Arrow 6">
            <a:hlinkClick r:id="" action="ppaction://hlinkshowjump?jump=nextslide"/>
            <a:extLst>
              <a:ext uri="{FF2B5EF4-FFF2-40B4-BE49-F238E27FC236}">
                <a16:creationId xmlns:a16="http://schemas.microsoft.com/office/drawing/2014/main" id="{F62E3025-F85B-D3F6-134C-87E818B68FB5}"/>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2532" name="TextBox 3">
            <a:extLst>
              <a:ext uri="{FF2B5EF4-FFF2-40B4-BE49-F238E27FC236}">
                <a16:creationId xmlns:a16="http://schemas.microsoft.com/office/drawing/2014/main" id="{85992918-38E9-9601-4CC4-BFB56BFFE3DD}"/>
              </a:ext>
            </a:extLst>
          </p:cNvPr>
          <p:cNvSpPr txBox="1">
            <a:spLocks noChangeArrowheads="1"/>
          </p:cNvSpPr>
          <p:nvPr/>
        </p:nvSpPr>
        <p:spPr bwMode="auto">
          <a:xfrm>
            <a:off x="666750" y="1260475"/>
            <a:ext cx="9575800" cy="120015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Pythagoras is a key topic area with a host of misconceptions. Trigonometry is now within scope at this level and is introduced here. At the highest level exact trigonometric ratios should be known but this may be out of scope for these students.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D2FB1CD5-0A27-44B8-5A4F-EC100B574E75}"/>
              </a:ext>
            </a:extLst>
          </p:cNvPr>
          <p:cNvSpPr txBox="1"/>
          <p:nvPr/>
        </p:nvSpPr>
        <p:spPr>
          <a:xfrm>
            <a:off x="661988" y="2824163"/>
            <a:ext cx="9575800" cy="101600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9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Pythagoras’ Theorem being able to find missing lengths in right angled triangles; being able to prove a triangle contains a right angle.</a:t>
            </a:r>
          </a:p>
          <a:p>
            <a:pPr marL="171450" indent="-171450">
              <a:buFont typeface="Arial" panose="020B0604020202020204" pitchFamily="34" charset="0"/>
              <a:buChar char="•"/>
              <a:defRPr/>
            </a:pPr>
            <a:r>
              <a:rPr lang="en-GB" sz="1200" dirty="0">
                <a:latin typeface="Arial" charset="0"/>
                <a:cs typeface="+mn-cs"/>
              </a:rPr>
              <a:t>To use trigonometry to find lengths and angles in right angled triangles.</a:t>
            </a:r>
          </a:p>
        </p:txBody>
      </p:sp>
      <p:sp>
        <p:nvSpPr>
          <p:cNvPr id="22534" name="TextBox 5">
            <a:extLst>
              <a:ext uri="{FF2B5EF4-FFF2-40B4-BE49-F238E27FC236}">
                <a16:creationId xmlns:a16="http://schemas.microsoft.com/office/drawing/2014/main" id="{72BCD9CE-E3AF-F68D-C075-C97A5C5A8CB9}"/>
              </a:ext>
            </a:extLst>
          </p:cNvPr>
          <p:cNvSpPr txBox="1">
            <a:spLocks noChangeArrowheads="1"/>
          </p:cNvSpPr>
          <p:nvPr/>
        </p:nvSpPr>
        <p:spPr bwMode="auto">
          <a:xfrm>
            <a:off x="666750" y="4021138"/>
            <a:ext cx="3205163"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9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9 – all resources zip folder</a:t>
            </a:r>
            <a:r>
              <a:rPr lang="en-GB" altLang="en-US" sz="1200" b="1"/>
              <a:t> </a:t>
            </a:r>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a:extLst>
              <a:ext uri="{FF2B5EF4-FFF2-40B4-BE49-F238E27FC236}">
                <a16:creationId xmlns:a16="http://schemas.microsoft.com/office/drawing/2014/main" id="{704D6839-6F83-5F39-83DF-CF8679342F59}"/>
              </a:ext>
            </a:extLst>
          </p:cNvPr>
          <p:cNvSpPr txBox="1">
            <a:spLocks noChangeArrowheads="1"/>
          </p:cNvSpPr>
          <p:nvPr/>
        </p:nvSpPr>
        <p:spPr bwMode="auto">
          <a:xfrm>
            <a:off x="515938" y="487363"/>
            <a:ext cx="447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10</a:t>
            </a:r>
            <a:r>
              <a:rPr lang="en-GB" altLang="en-US" sz="1800" b="1">
                <a:latin typeface="Verdana" panose="020B0604030504040204" pitchFamily="34" charset="0"/>
              </a:rPr>
              <a:t> - Area &amp; volume</a:t>
            </a:r>
            <a:endParaRPr lang="en-GB" altLang="en-US" sz="1800"/>
          </a:p>
        </p:txBody>
      </p:sp>
      <p:sp>
        <p:nvSpPr>
          <p:cNvPr id="7" name="Right Arrow 6">
            <a:hlinkClick r:id="" action="ppaction://hlinkshowjump?jump=nextslide"/>
            <a:extLst>
              <a:ext uri="{FF2B5EF4-FFF2-40B4-BE49-F238E27FC236}">
                <a16:creationId xmlns:a16="http://schemas.microsoft.com/office/drawing/2014/main" id="{86F21C62-7BE5-47A7-55DD-47AA62D91E75}"/>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3556" name="TextBox 3">
            <a:extLst>
              <a:ext uri="{FF2B5EF4-FFF2-40B4-BE49-F238E27FC236}">
                <a16:creationId xmlns:a16="http://schemas.microsoft.com/office/drawing/2014/main" id="{22F8A54D-64CE-EAD4-A0D7-B8F7DDA90508}"/>
              </a:ext>
            </a:extLst>
          </p:cNvPr>
          <p:cNvSpPr txBox="1">
            <a:spLocks noChangeArrowheads="1"/>
          </p:cNvSpPr>
          <p:nvPr/>
        </p:nvSpPr>
        <p:spPr bwMode="auto">
          <a:xfrm>
            <a:off x="666750" y="1260475"/>
            <a:ext cx="95758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Area and Volume topics are open to various interpretations and a number of formulae have to be learned. Once students have mastered area and volume as concepts then surface area is more accessible. Constructions is an area where the concepts are simple but the execution of drawing skills simply needs practice with the correct equipment.</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a:t>
            </a:r>
            <a:r>
              <a:rPr lang="en-GB" altLang="en-US" sz="1200"/>
              <a:t> </a:t>
            </a:r>
          </a:p>
        </p:txBody>
      </p:sp>
      <p:sp>
        <p:nvSpPr>
          <p:cNvPr id="5" name="TextBox 4">
            <a:extLst>
              <a:ext uri="{FF2B5EF4-FFF2-40B4-BE49-F238E27FC236}">
                <a16:creationId xmlns:a16="http://schemas.microsoft.com/office/drawing/2014/main" id="{EA05FAF7-8131-B183-253D-3A7FFFB9AD2B}"/>
              </a:ext>
            </a:extLst>
          </p:cNvPr>
          <p:cNvSpPr txBox="1"/>
          <p:nvPr/>
        </p:nvSpPr>
        <p:spPr>
          <a:xfrm>
            <a:off x="661988" y="2824163"/>
            <a:ext cx="9575800" cy="120015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10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area calculations in simple and compound shapes and with various different polygons; and to identify the link with surface area.</a:t>
            </a:r>
          </a:p>
          <a:p>
            <a:pPr marL="171450" indent="-171450">
              <a:buFont typeface="Arial" panose="020B0604020202020204" pitchFamily="34" charset="0"/>
              <a:buChar char="•"/>
              <a:defRPr/>
            </a:pPr>
            <a:r>
              <a:rPr lang="en-GB" sz="1200" dirty="0">
                <a:latin typeface="Arial" charset="0"/>
                <a:cs typeface="+mn-cs"/>
              </a:rPr>
              <a:t>To determine a range of volume calculations. </a:t>
            </a:r>
          </a:p>
          <a:p>
            <a:pPr marL="171450" indent="-171450">
              <a:buFont typeface="Arial" panose="020B0604020202020204" pitchFamily="34" charset="0"/>
              <a:buChar char="•"/>
              <a:defRPr/>
            </a:pPr>
            <a:r>
              <a:rPr lang="en-GB" sz="1200" dirty="0">
                <a:latin typeface="Arial" charset="0"/>
                <a:cs typeface="+mn-cs"/>
              </a:rPr>
              <a:t>To experience constructions using compass and protractor.</a:t>
            </a:r>
          </a:p>
        </p:txBody>
      </p:sp>
      <p:sp>
        <p:nvSpPr>
          <p:cNvPr id="23558" name="TextBox 5">
            <a:extLst>
              <a:ext uri="{FF2B5EF4-FFF2-40B4-BE49-F238E27FC236}">
                <a16:creationId xmlns:a16="http://schemas.microsoft.com/office/drawing/2014/main" id="{5DA6A004-EE35-BAAA-E2B7-1E8DA22D9E96}"/>
              </a:ext>
            </a:extLst>
          </p:cNvPr>
          <p:cNvSpPr txBox="1">
            <a:spLocks noChangeArrowheads="1"/>
          </p:cNvSpPr>
          <p:nvPr/>
        </p:nvSpPr>
        <p:spPr bwMode="auto">
          <a:xfrm>
            <a:off x="666750" y="4211638"/>
            <a:ext cx="3240088"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10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10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3">
            <a:extLst>
              <a:ext uri="{FF2B5EF4-FFF2-40B4-BE49-F238E27FC236}">
                <a16:creationId xmlns:a16="http://schemas.microsoft.com/office/drawing/2014/main" id="{71487C5A-C301-E035-8A44-9CAA86269D53}"/>
              </a:ext>
            </a:extLst>
          </p:cNvPr>
          <p:cNvSpPr txBox="1">
            <a:spLocks noChangeArrowheads="1"/>
          </p:cNvSpPr>
          <p:nvPr/>
        </p:nvSpPr>
        <p:spPr bwMode="auto">
          <a:xfrm>
            <a:off x="488950" y="431800"/>
            <a:ext cx="47037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11</a:t>
            </a:r>
            <a:r>
              <a:rPr lang="en-GB" altLang="en-US" sz="1800" b="1">
                <a:latin typeface="Verdana" panose="020B0604030504040204" pitchFamily="34" charset="0"/>
              </a:rPr>
              <a:t> - Introduction to algebra </a:t>
            </a:r>
          </a:p>
        </p:txBody>
      </p:sp>
      <p:sp>
        <p:nvSpPr>
          <p:cNvPr id="24579" name="TextBox 2">
            <a:extLst>
              <a:ext uri="{FF2B5EF4-FFF2-40B4-BE49-F238E27FC236}">
                <a16:creationId xmlns:a16="http://schemas.microsoft.com/office/drawing/2014/main" id="{92BD449B-81E0-55C1-451F-831654EFEABD}"/>
              </a:ext>
            </a:extLst>
          </p:cNvPr>
          <p:cNvSpPr txBox="1">
            <a:spLocks noChangeArrowheads="1"/>
          </p:cNvSpPr>
          <p:nvPr/>
        </p:nvSpPr>
        <p:spPr bwMode="auto">
          <a:xfrm>
            <a:off x="666750" y="1260475"/>
            <a:ext cx="9575800" cy="1570038"/>
          </a:xfrm>
          <a:prstGeom prst="rect">
            <a:avLst/>
          </a:prstGeom>
          <a:solidFill>
            <a:schemeClr val="bg1"/>
          </a:solidFill>
          <a:ln w="9525">
            <a:solidFill>
              <a:srgbClr val="FF0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Algebra can create more of an issue than other areas of maths for many students and they may present quite a barrier to learning. Engaging resources are crucial. Explaining the whole purpose of algebra can be very beneficial in conceptual understanding. Knowing that algebra helps find and work with sets of rules which save people time in calculating and are more efficient can be an eye opener where students cannot see the point.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a:t>
            </a:r>
            <a:r>
              <a:rPr lang="en-GB" altLang="en-US" sz="1200"/>
              <a:t> </a:t>
            </a:r>
          </a:p>
        </p:txBody>
      </p:sp>
      <p:sp>
        <p:nvSpPr>
          <p:cNvPr id="4" name="TextBox 3">
            <a:extLst>
              <a:ext uri="{FF2B5EF4-FFF2-40B4-BE49-F238E27FC236}">
                <a16:creationId xmlns:a16="http://schemas.microsoft.com/office/drawing/2014/main" id="{47BECB43-FA95-6466-97AB-628D5E994FD5}"/>
              </a:ext>
            </a:extLst>
          </p:cNvPr>
          <p:cNvSpPr txBox="1"/>
          <p:nvPr/>
        </p:nvSpPr>
        <p:spPr>
          <a:xfrm>
            <a:off x="661988" y="2995613"/>
            <a:ext cx="9575800" cy="1200150"/>
          </a:xfrm>
          <a:prstGeom prst="rect">
            <a:avLst/>
          </a:prstGeom>
          <a:solidFill>
            <a:schemeClr val="bg1"/>
          </a:solidFill>
          <a:ln>
            <a:solidFill>
              <a:srgbClr val="FF0000"/>
            </a:solidFill>
          </a:ln>
        </p:spPr>
        <p:txBody>
          <a:bodyPr>
            <a:spAutoFit/>
          </a:bodyPr>
          <a:lstStyle/>
          <a:p>
            <a:pPr>
              <a:defRPr/>
            </a:pPr>
            <a:r>
              <a:rPr lang="en-GB" sz="1200" b="1" dirty="0">
                <a:latin typeface="Arial" charset="0"/>
                <a:cs typeface="+mn-cs"/>
              </a:rPr>
              <a:t>Week 11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algebraic notation and writing algebraic expressions.</a:t>
            </a:r>
          </a:p>
          <a:p>
            <a:pPr marL="171450" indent="-171450">
              <a:buFont typeface="Arial" panose="020B0604020202020204" pitchFamily="34" charset="0"/>
              <a:buChar char="•"/>
              <a:defRPr/>
            </a:pPr>
            <a:r>
              <a:rPr lang="en-GB" sz="1200" dirty="0">
                <a:latin typeface="Arial" charset="0"/>
                <a:cs typeface="+mn-cs"/>
              </a:rPr>
              <a:t>To expand and simplify expressions, collecting like parts.</a:t>
            </a:r>
          </a:p>
          <a:p>
            <a:pPr marL="171450" indent="-171450">
              <a:buFont typeface="Arial" panose="020B0604020202020204" pitchFamily="34" charset="0"/>
              <a:buChar char="•"/>
              <a:defRPr/>
            </a:pPr>
            <a:r>
              <a:rPr lang="en-GB" sz="1200" dirty="0">
                <a:latin typeface="Arial" charset="0"/>
                <a:cs typeface="+mn-cs"/>
              </a:rPr>
              <a:t>To solve algebraic equations.</a:t>
            </a:r>
          </a:p>
          <a:p>
            <a:pPr marL="171450" indent="-171450">
              <a:buFont typeface="Arial" panose="020B0604020202020204" pitchFamily="34" charset="0"/>
              <a:buChar char="•"/>
              <a:defRPr/>
            </a:pPr>
            <a:r>
              <a:rPr lang="en-GB" sz="1200" dirty="0">
                <a:latin typeface="Arial" charset="0"/>
                <a:cs typeface="+mn-cs"/>
              </a:rPr>
              <a:t>To understand the index laws.</a:t>
            </a:r>
          </a:p>
        </p:txBody>
      </p:sp>
      <p:sp>
        <p:nvSpPr>
          <p:cNvPr id="24581" name="TextBox 4">
            <a:extLst>
              <a:ext uri="{FF2B5EF4-FFF2-40B4-BE49-F238E27FC236}">
                <a16:creationId xmlns:a16="http://schemas.microsoft.com/office/drawing/2014/main" id="{63165003-8F3A-1B2E-ADC0-93E463DEBB29}"/>
              </a:ext>
            </a:extLst>
          </p:cNvPr>
          <p:cNvSpPr txBox="1">
            <a:spLocks noChangeArrowheads="1"/>
          </p:cNvSpPr>
          <p:nvPr/>
        </p:nvSpPr>
        <p:spPr bwMode="auto">
          <a:xfrm>
            <a:off x="666750" y="4381500"/>
            <a:ext cx="3240088" cy="1384300"/>
          </a:xfrm>
          <a:prstGeom prst="rect">
            <a:avLst/>
          </a:prstGeom>
          <a:solidFill>
            <a:schemeClr val="bg1"/>
          </a:solidFill>
          <a:ln w="9525">
            <a:solidFill>
              <a:srgbClr val="FF0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11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11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a:extLst>
              <a:ext uri="{FF2B5EF4-FFF2-40B4-BE49-F238E27FC236}">
                <a16:creationId xmlns:a16="http://schemas.microsoft.com/office/drawing/2014/main" id="{2AA9446A-D9CD-5590-8420-B6970BE7982C}"/>
              </a:ext>
            </a:extLst>
          </p:cNvPr>
          <p:cNvSpPr txBox="1">
            <a:spLocks noChangeArrowheads="1"/>
          </p:cNvSpPr>
          <p:nvPr/>
        </p:nvSpPr>
        <p:spPr bwMode="auto">
          <a:xfrm>
            <a:off x="488950" y="431800"/>
            <a:ext cx="3348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12</a:t>
            </a:r>
            <a:r>
              <a:rPr lang="en-GB" altLang="en-US" sz="1800" b="1">
                <a:latin typeface="Verdana" panose="020B0604030504040204" pitchFamily="34" charset="0"/>
              </a:rPr>
              <a:t> - Consolidation</a:t>
            </a:r>
          </a:p>
        </p:txBody>
      </p:sp>
      <p:sp>
        <p:nvSpPr>
          <p:cNvPr id="8" name="Rectangle 7">
            <a:hlinkClick r:id="rId3" action="ppaction://hlinksldjump"/>
            <a:extLst>
              <a:ext uri="{FF2B5EF4-FFF2-40B4-BE49-F238E27FC236}">
                <a16:creationId xmlns:a16="http://schemas.microsoft.com/office/drawing/2014/main" id="{207FA572-68EC-5D82-B6B2-0404E78982E0}"/>
              </a:ext>
            </a:extLst>
          </p:cNvPr>
          <p:cNvSpPr/>
          <p:nvPr/>
        </p:nvSpPr>
        <p:spPr>
          <a:xfrm>
            <a:off x="6219825" y="177800"/>
            <a:ext cx="2000250" cy="785813"/>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5604" name="TextBox 3">
            <a:extLst>
              <a:ext uri="{FF2B5EF4-FFF2-40B4-BE49-F238E27FC236}">
                <a16:creationId xmlns:a16="http://schemas.microsoft.com/office/drawing/2014/main" id="{0040ABFF-6D64-6738-4AB9-874EF7905860}"/>
              </a:ext>
            </a:extLst>
          </p:cNvPr>
          <p:cNvSpPr txBox="1">
            <a:spLocks noChangeArrowheads="1"/>
          </p:cNvSpPr>
          <p:nvPr/>
        </p:nvSpPr>
        <p:spPr bwMode="auto">
          <a:xfrm>
            <a:off x="666750" y="1260475"/>
            <a:ext cx="9575800" cy="2308225"/>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endParaRPr lang="en-GB" altLang="en-US" sz="1200"/>
          </a:p>
          <a:p>
            <a:pPr eaLnBrk="1" hangingPunct="1"/>
            <a:r>
              <a:rPr lang="en-GB" altLang="en-US" sz="1200" b="1"/>
              <a:t> </a:t>
            </a:r>
            <a:endParaRPr lang="en-GB" altLang="en-US" sz="1200"/>
          </a:p>
          <a:p>
            <a:pPr eaLnBrk="1" hangingPunct="1"/>
            <a:r>
              <a:rPr lang="en-GB" altLang="en-US" sz="1200"/>
              <a:t>Week 12 completes the end of the first terms work and is another time for reflection and consolidation of skills. Resit students commonly struggle with memory difficulties and retaining information. Don’t forget that they will have seen all of this maths before…but they cannot do it all. </a:t>
            </a:r>
          </a:p>
          <a:p>
            <a:pPr eaLnBrk="1" hangingPunct="1"/>
            <a:r>
              <a:rPr lang="en-GB" altLang="en-US" sz="1200"/>
              <a:t> </a:t>
            </a:r>
          </a:p>
          <a:p>
            <a:pPr eaLnBrk="1" hangingPunct="1"/>
            <a:r>
              <a:rPr lang="en-GB" altLang="en-US" sz="1200"/>
              <a:t>Doing a topic once and moving on will not guarantee successful outcomes. As with week 6 this week is time for a revision with more exam questions, clarifying misconceptions and more practice, practice opportunities. A full exam paper is the culmination of a full term with progress being identified and celebrated.  It is also useful to set a revision timetable over the Christmas break.</a:t>
            </a:r>
          </a:p>
          <a:p>
            <a:pPr eaLnBrk="1" hangingPunct="1"/>
            <a:r>
              <a:rPr lang="en-GB" altLang="en-US" sz="1200"/>
              <a:t> </a:t>
            </a:r>
          </a:p>
          <a:p>
            <a:pPr eaLnBrk="1" hangingPunct="1"/>
            <a:r>
              <a:rPr lang="en-GB" altLang="en-US" sz="1200"/>
              <a:t>A reminder that this Scheme of Work follows a Five R’s teaching approach documented in the course overview; </a:t>
            </a:r>
            <a:r>
              <a:rPr lang="en-GB" altLang="en-US" sz="1200" b="1"/>
              <a:t>Recall, Routine, Revise, Repeat, Ready.</a:t>
            </a:r>
            <a:r>
              <a:rPr lang="en-GB" altLang="en-US" sz="1200"/>
              <a:t> </a:t>
            </a:r>
          </a:p>
        </p:txBody>
      </p:sp>
      <p:sp>
        <p:nvSpPr>
          <p:cNvPr id="5" name="TextBox 4">
            <a:extLst>
              <a:ext uri="{FF2B5EF4-FFF2-40B4-BE49-F238E27FC236}">
                <a16:creationId xmlns:a16="http://schemas.microsoft.com/office/drawing/2014/main" id="{7076481B-E5E2-71D8-C479-0800614FFFE2}"/>
              </a:ext>
            </a:extLst>
          </p:cNvPr>
          <p:cNvSpPr txBox="1"/>
          <p:nvPr/>
        </p:nvSpPr>
        <p:spPr>
          <a:xfrm>
            <a:off x="666750" y="3751263"/>
            <a:ext cx="9575800" cy="1016000"/>
          </a:xfrm>
          <a:prstGeom prst="rect">
            <a:avLst/>
          </a:prstGeom>
          <a:solidFill>
            <a:schemeClr val="bg1"/>
          </a:solidFill>
          <a:ln>
            <a:solidFill>
              <a:srgbClr val="FFFF00"/>
            </a:solidFill>
          </a:ln>
        </p:spPr>
        <p:txBody>
          <a:bodyPr>
            <a:spAutoFit/>
          </a:bodyPr>
          <a:lstStyle/>
          <a:p>
            <a:pPr>
              <a:defRPr/>
            </a:pPr>
            <a:r>
              <a:rPr lang="en-GB" sz="1200" b="1" dirty="0">
                <a:latin typeface="Arial" charset="0"/>
                <a:cs typeface="+mn-cs"/>
              </a:rPr>
              <a:t>Week 12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improve exam technique to maximise marks.</a:t>
            </a:r>
          </a:p>
          <a:p>
            <a:pPr marL="171450" indent="-171450">
              <a:buFont typeface="Arial" panose="020B0604020202020204" pitchFamily="34" charset="0"/>
              <a:buChar char="•"/>
              <a:defRPr/>
            </a:pPr>
            <a:r>
              <a:rPr lang="en-GB" sz="1200" dirty="0">
                <a:latin typeface="Arial" charset="0"/>
                <a:cs typeface="+mn-cs"/>
              </a:rPr>
              <a:t>To work effectively and fluently with all aspects of maths coverage in Weeks 1-11.</a:t>
            </a:r>
          </a:p>
          <a:p>
            <a:pPr marL="171450" indent="-171450">
              <a:buFont typeface="Arial" panose="020B0604020202020204" pitchFamily="34" charset="0"/>
              <a:buChar char="•"/>
              <a:defRPr/>
            </a:pPr>
            <a:r>
              <a:rPr lang="en-GB" sz="1200" dirty="0">
                <a:latin typeface="Arial" charset="0"/>
                <a:cs typeface="+mn-cs"/>
              </a:rPr>
              <a:t>To identify next steps and targets for the Christmas break.</a:t>
            </a:r>
          </a:p>
        </p:txBody>
      </p:sp>
      <p:sp>
        <p:nvSpPr>
          <p:cNvPr id="25606" name="TextBox 5">
            <a:extLst>
              <a:ext uri="{FF2B5EF4-FFF2-40B4-BE49-F238E27FC236}">
                <a16:creationId xmlns:a16="http://schemas.microsoft.com/office/drawing/2014/main" id="{28AB6A7C-1000-0AF7-ED7C-1479D10B5693}"/>
              </a:ext>
            </a:extLst>
          </p:cNvPr>
          <p:cNvSpPr txBox="1">
            <a:spLocks noChangeArrowheads="1"/>
          </p:cNvSpPr>
          <p:nvPr/>
        </p:nvSpPr>
        <p:spPr bwMode="auto">
          <a:xfrm>
            <a:off x="661988" y="4914900"/>
            <a:ext cx="3206750" cy="1200150"/>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12 Lesson plan &amp; resources</a:t>
            </a:r>
          </a:p>
          <a:p>
            <a:pPr eaLnBrk="1" hangingPunct="1"/>
            <a:endParaRPr lang="en-GB" altLang="en-US" sz="1200"/>
          </a:p>
          <a:p>
            <a:pPr eaLnBrk="1" hangingPunct="1"/>
            <a:r>
              <a:rPr lang="en-GB" altLang="en-US" sz="1200" b="1">
                <a:hlinkClick r:id="rId4"/>
              </a:rPr>
              <a:t>Topic overview and lesson plans</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3">
            <a:extLst>
              <a:ext uri="{FF2B5EF4-FFF2-40B4-BE49-F238E27FC236}">
                <a16:creationId xmlns:a16="http://schemas.microsoft.com/office/drawing/2014/main" id="{C2D1ECDB-A821-AA65-DA3F-2C18837DE095}"/>
              </a:ext>
            </a:extLst>
          </p:cNvPr>
          <p:cNvSpPr txBox="1">
            <a:spLocks noChangeArrowheads="1"/>
          </p:cNvSpPr>
          <p:nvPr/>
        </p:nvSpPr>
        <p:spPr bwMode="auto">
          <a:xfrm>
            <a:off x="515938" y="487363"/>
            <a:ext cx="6343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13</a:t>
            </a:r>
            <a:r>
              <a:rPr lang="en-GB" altLang="en-US" sz="1800" b="1">
                <a:latin typeface="Verdana" panose="020B0604030504040204" pitchFamily="34" charset="0"/>
              </a:rPr>
              <a:t> - Perimeter &amp; scale/averages</a:t>
            </a:r>
            <a:endParaRPr lang="en-GB" altLang="en-US" sz="1800"/>
          </a:p>
        </p:txBody>
      </p:sp>
      <p:sp>
        <p:nvSpPr>
          <p:cNvPr id="7" name="Right Arrow 6">
            <a:hlinkClick r:id="" action="ppaction://hlinkshowjump?jump=nextslide"/>
            <a:extLst>
              <a:ext uri="{FF2B5EF4-FFF2-40B4-BE49-F238E27FC236}">
                <a16:creationId xmlns:a16="http://schemas.microsoft.com/office/drawing/2014/main" id="{1EB16474-5AF3-7A19-6273-CC954E2C4465}"/>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6628" name="TextBox 3">
            <a:extLst>
              <a:ext uri="{FF2B5EF4-FFF2-40B4-BE49-F238E27FC236}">
                <a16:creationId xmlns:a16="http://schemas.microsoft.com/office/drawing/2014/main" id="{99D04208-73FC-1192-3DDE-DB388647C608}"/>
              </a:ext>
            </a:extLst>
          </p:cNvPr>
          <p:cNvSpPr txBox="1">
            <a:spLocks noChangeArrowheads="1"/>
          </p:cNvSpPr>
          <p:nvPr/>
        </p:nvSpPr>
        <p:spPr bwMode="auto">
          <a:xfrm>
            <a:off x="666750" y="1260475"/>
            <a:ext cx="95758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The rigour within the new GCSE requires students to have full understanding of concepts such as averages and make choices between them whilst being fully fluent with processes. One of the activities referenced are The Durham Maths Mysteries which are a superb set of 6 complex GCSE problems which are excellent for group collaborative work. It may be useful to have these as extension work.</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37824F1B-E39E-2D96-8E92-E53695AC1665}"/>
              </a:ext>
            </a:extLst>
          </p:cNvPr>
          <p:cNvSpPr txBox="1"/>
          <p:nvPr/>
        </p:nvSpPr>
        <p:spPr>
          <a:xfrm>
            <a:off x="661988" y="2824163"/>
            <a:ext cx="9575800" cy="120015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13 Learning Objectives</a:t>
            </a:r>
          </a:p>
          <a:p>
            <a:pPr>
              <a:defRPr/>
            </a:pPr>
            <a:endParaRPr lang="en-GB" sz="1200" b="1" dirty="0">
              <a:latin typeface="Arial" charset="0"/>
              <a:cs typeface="+mn-cs"/>
            </a:endParaRPr>
          </a:p>
          <a:p>
            <a:pPr marL="171450" indent="-171450">
              <a:buFont typeface="Arial" panose="020B0604020202020204" pitchFamily="34" charset="0"/>
              <a:buChar char="•"/>
              <a:defRPr/>
            </a:pPr>
            <a:r>
              <a:rPr lang="en-GB" sz="1200" dirty="0">
                <a:latin typeface="Arial" charset="0"/>
                <a:cs typeface="Arial" charset="0"/>
              </a:rPr>
              <a:t>To be able to calculate the perimeter of simple and compound shapes, including those with part circles. </a:t>
            </a:r>
          </a:p>
          <a:p>
            <a:pPr marL="171450" indent="-171450">
              <a:buFont typeface="Arial" panose="020B0604020202020204" pitchFamily="34" charset="0"/>
              <a:buChar char="•"/>
              <a:defRPr/>
            </a:pPr>
            <a:r>
              <a:rPr lang="en-GB" sz="1200" dirty="0">
                <a:latin typeface="Arial" charset="0"/>
                <a:cs typeface="Arial" charset="0"/>
              </a:rPr>
              <a:t>To be able to work with map scale and use scale drawings to solve problems.</a:t>
            </a:r>
          </a:p>
          <a:p>
            <a:pPr marL="171450" indent="-171450">
              <a:buFont typeface="Arial" panose="020B0604020202020204" pitchFamily="34" charset="0"/>
              <a:buChar char="•"/>
              <a:defRPr/>
            </a:pPr>
            <a:r>
              <a:rPr lang="en-GB" sz="1200" dirty="0">
                <a:latin typeface="Arial" charset="0"/>
                <a:cs typeface="Arial" charset="0"/>
              </a:rPr>
              <a:t>To be able to differentiate between mean, median and mode. </a:t>
            </a:r>
          </a:p>
          <a:p>
            <a:pPr marL="171450" indent="-171450">
              <a:buFont typeface="Arial" panose="020B0604020202020204" pitchFamily="34" charset="0"/>
              <a:buChar char="•"/>
              <a:defRPr/>
            </a:pPr>
            <a:endParaRPr lang="en-GB" sz="1200" dirty="0">
              <a:latin typeface="Arial" charset="0"/>
              <a:cs typeface="+mn-cs"/>
            </a:endParaRPr>
          </a:p>
        </p:txBody>
      </p:sp>
      <p:sp>
        <p:nvSpPr>
          <p:cNvPr id="26630" name="TextBox 5">
            <a:extLst>
              <a:ext uri="{FF2B5EF4-FFF2-40B4-BE49-F238E27FC236}">
                <a16:creationId xmlns:a16="http://schemas.microsoft.com/office/drawing/2014/main" id="{838E6AF2-F942-8C9C-836C-0008B6A842D8}"/>
              </a:ext>
            </a:extLst>
          </p:cNvPr>
          <p:cNvSpPr txBox="1">
            <a:spLocks noChangeArrowheads="1"/>
          </p:cNvSpPr>
          <p:nvPr/>
        </p:nvSpPr>
        <p:spPr bwMode="auto">
          <a:xfrm>
            <a:off x="666750" y="4021138"/>
            <a:ext cx="3240088"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13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13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a:extLst>
              <a:ext uri="{FF2B5EF4-FFF2-40B4-BE49-F238E27FC236}">
                <a16:creationId xmlns:a16="http://schemas.microsoft.com/office/drawing/2014/main" id="{3FCA5CDB-EDF8-AEDA-191B-34751B48B827}"/>
              </a:ext>
            </a:extLst>
          </p:cNvPr>
          <p:cNvSpPr txBox="1">
            <a:spLocks noChangeArrowheads="1"/>
          </p:cNvSpPr>
          <p:nvPr/>
        </p:nvSpPr>
        <p:spPr bwMode="auto">
          <a:xfrm>
            <a:off x="488950" y="431800"/>
            <a:ext cx="4495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14</a:t>
            </a:r>
            <a:r>
              <a:rPr lang="en-GB" altLang="en-US" sz="1800" b="1">
                <a:latin typeface="Verdana" panose="020B0604030504040204" pitchFamily="34" charset="0"/>
              </a:rPr>
              <a:t> - Mode/charts &amp; graphs</a:t>
            </a:r>
          </a:p>
        </p:txBody>
      </p:sp>
      <p:sp>
        <p:nvSpPr>
          <p:cNvPr id="8" name="Rectangle 7">
            <a:hlinkClick r:id="rId3" action="ppaction://hlinksldjump"/>
            <a:extLst>
              <a:ext uri="{FF2B5EF4-FFF2-40B4-BE49-F238E27FC236}">
                <a16:creationId xmlns:a16="http://schemas.microsoft.com/office/drawing/2014/main" id="{575B75D9-65DD-CD1A-E20F-23B403599866}"/>
              </a:ext>
            </a:extLst>
          </p:cNvPr>
          <p:cNvSpPr/>
          <p:nvPr/>
        </p:nvSpPr>
        <p:spPr>
          <a:xfrm>
            <a:off x="7507288" y="207963"/>
            <a:ext cx="1008062" cy="785812"/>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9" name="Right Arrow 8">
            <a:hlinkClick r:id="" action="ppaction://hlinkshowjump?jump=nextslide"/>
            <a:extLst>
              <a:ext uri="{FF2B5EF4-FFF2-40B4-BE49-F238E27FC236}">
                <a16:creationId xmlns:a16="http://schemas.microsoft.com/office/drawing/2014/main" id="{4324BBE5-4E73-81A8-8DD1-8FEFEC367E1C}"/>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7653" name="TextBox 4">
            <a:extLst>
              <a:ext uri="{FF2B5EF4-FFF2-40B4-BE49-F238E27FC236}">
                <a16:creationId xmlns:a16="http://schemas.microsoft.com/office/drawing/2014/main" id="{8BB96C4C-6F7F-681C-4C81-57547906B3C2}"/>
              </a:ext>
            </a:extLst>
          </p:cNvPr>
          <p:cNvSpPr txBox="1">
            <a:spLocks noChangeArrowheads="1"/>
          </p:cNvSpPr>
          <p:nvPr/>
        </p:nvSpPr>
        <p:spPr bwMode="auto">
          <a:xfrm>
            <a:off x="666750" y="1260475"/>
            <a:ext cx="9575800" cy="1754188"/>
          </a:xfrm>
          <a:prstGeom prst="rect">
            <a:avLst/>
          </a:prstGeom>
          <a:solidFill>
            <a:schemeClr val="bg1"/>
          </a:solidFill>
          <a:ln w="9525">
            <a:solidFill>
              <a:srgbClr val="FFC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This week focuses upon key area of difficulty as highlighted in Chief Examiners Reports – charts and graphs are poorly interpreted and drawn in exams with key features missed. </a:t>
            </a:r>
          </a:p>
          <a:p>
            <a:pPr eaLnBrk="1" hangingPunct="1"/>
            <a:r>
              <a:rPr lang="en-GB" altLang="en-US" sz="1200"/>
              <a:t> </a:t>
            </a:r>
          </a:p>
          <a:p>
            <a:pPr eaLnBrk="1" hangingPunct="1"/>
            <a:r>
              <a:rPr lang="en-GB" altLang="en-US" sz="1200"/>
              <a:t>This week focuses upon modal average specifically. There are a number of sample assessment questions relating to the new questioning of averages which are worth a look.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6" name="TextBox 5">
            <a:extLst>
              <a:ext uri="{FF2B5EF4-FFF2-40B4-BE49-F238E27FC236}">
                <a16:creationId xmlns:a16="http://schemas.microsoft.com/office/drawing/2014/main" id="{2FE70A4D-8687-0C51-872C-D2789587E75A}"/>
              </a:ext>
            </a:extLst>
          </p:cNvPr>
          <p:cNvSpPr txBox="1"/>
          <p:nvPr/>
        </p:nvSpPr>
        <p:spPr>
          <a:xfrm>
            <a:off x="661988" y="3216275"/>
            <a:ext cx="9575800" cy="830263"/>
          </a:xfrm>
          <a:prstGeom prst="rect">
            <a:avLst/>
          </a:prstGeom>
          <a:solidFill>
            <a:schemeClr val="bg1"/>
          </a:solidFill>
          <a:ln>
            <a:solidFill>
              <a:srgbClr val="FFC000"/>
            </a:solidFill>
          </a:ln>
        </p:spPr>
        <p:txBody>
          <a:bodyPr>
            <a:spAutoFit/>
          </a:bodyPr>
          <a:lstStyle/>
          <a:p>
            <a:pPr>
              <a:defRPr/>
            </a:pPr>
            <a:r>
              <a:rPr lang="en-GB" sz="1200" b="1" dirty="0">
                <a:latin typeface="Arial" charset="0"/>
                <a:cs typeface="+mn-cs"/>
              </a:rPr>
              <a:t>Week 14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modal average.  </a:t>
            </a:r>
          </a:p>
          <a:p>
            <a:pPr marL="171450" indent="-171450">
              <a:buFont typeface="Arial" panose="020B0604020202020204" pitchFamily="34" charset="0"/>
              <a:buChar char="•"/>
              <a:defRPr/>
            </a:pPr>
            <a:r>
              <a:rPr lang="en-GB" sz="1200" dirty="0">
                <a:latin typeface="Arial" charset="0"/>
                <a:cs typeface="+mn-cs"/>
              </a:rPr>
              <a:t>To work effectively with a range of charts and graphs.</a:t>
            </a:r>
          </a:p>
        </p:txBody>
      </p:sp>
      <p:sp>
        <p:nvSpPr>
          <p:cNvPr id="27655" name="TextBox 6">
            <a:extLst>
              <a:ext uri="{FF2B5EF4-FFF2-40B4-BE49-F238E27FC236}">
                <a16:creationId xmlns:a16="http://schemas.microsoft.com/office/drawing/2014/main" id="{DEE99D7A-D339-0750-7A10-EC986B34106C}"/>
              </a:ext>
            </a:extLst>
          </p:cNvPr>
          <p:cNvSpPr txBox="1">
            <a:spLocks noChangeArrowheads="1"/>
          </p:cNvSpPr>
          <p:nvPr/>
        </p:nvSpPr>
        <p:spPr bwMode="auto">
          <a:xfrm>
            <a:off x="661988" y="4240213"/>
            <a:ext cx="3243262" cy="1384300"/>
          </a:xfrm>
          <a:prstGeom prst="rect">
            <a:avLst/>
          </a:prstGeom>
          <a:solidFill>
            <a:schemeClr val="bg1"/>
          </a:solidFill>
          <a:ln w="9525">
            <a:solidFill>
              <a:srgbClr val="FFC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14 Lesson plan &amp; resources</a:t>
            </a:r>
          </a:p>
          <a:p>
            <a:pPr eaLnBrk="1" hangingPunct="1"/>
            <a:endParaRPr lang="en-GB" altLang="en-US" sz="1200"/>
          </a:p>
          <a:p>
            <a:pPr eaLnBrk="1" hangingPunct="1"/>
            <a:r>
              <a:rPr lang="en-GB" altLang="en-US" sz="1200" b="1">
                <a:hlinkClick r:id="rId4"/>
              </a:rPr>
              <a:t>Topic overview and lesson plans</a:t>
            </a:r>
            <a:endParaRPr lang="en-GB" altLang="en-US" sz="1200" b="1"/>
          </a:p>
          <a:p>
            <a:pPr eaLnBrk="1" hangingPunct="1"/>
            <a:r>
              <a:rPr lang="en-GB" altLang="en-US" sz="1200" b="1">
                <a:hlinkClick r:id="rId5"/>
              </a:rPr>
              <a:t>Week 14 – all resources zip folder</a:t>
            </a:r>
            <a:r>
              <a:rPr lang="en-GB" altLang="en-US" sz="1200" b="1"/>
              <a:t> </a:t>
            </a:r>
          </a:p>
          <a:p>
            <a:pPr eaLnBrk="1" hangingPunct="1"/>
            <a:endParaRPr lang="en-GB" altLang="en-US" sz="1200"/>
          </a:p>
          <a:p>
            <a:pPr eaLnBrk="1" hangingPunct="1"/>
            <a:r>
              <a:rPr lang="en-GB" altLang="en-US" sz="1200" b="1">
                <a:hlinkClick r:id="rId6"/>
              </a:rPr>
              <a:t>Teaching Guidance </a:t>
            </a:r>
            <a:endParaRPr lang="en-GB" altLang="en-US" sz="1200" b="1"/>
          </a:p>
          <a:p>
            <a:pPr eaLnBrk="1" hangingPunct="1"/>
            <a:r>
              <a:rPr lang="en-GB" altLang="en-US" sz="1200" b="1">
                <a:hlinkClick r:id="rId7"/>
              </a:rPr>
              <a:t>Rationale</a:t>
            </a:r>
            <a:endParaRPr lang="en-GB" altLang="en-US" sz="12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3">
            <a:extLst>
              <a:ext uri="{FF2B5EF4-FFF2-40B4-BE49-F238E27FC236}">
                <a16:creationId xmlns:a16="http://schemas.microsoft.com/office/drawing/2014/main" id="{BAE3FA08-3E09-AC90-5CBA-59BEDADD6BF9}"/>
              </a:ext>
            </a:extLst>
          </p:cNvPr>
          <p:cNvSpPr txBox="1">
            <a:spLocks noChangeArrowheads="1"/>
          </p:cNvSpPr>
          <p:nvPr/>
        </p:nvSpPr>
        <p:spPr bwMode="auto">
          <a:xfrm>
            <a:off x="593725" y="436563"/>
            <a:ext cx="4248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15</a:t>
            </a:r>
            <a:r>
              <a:rPr lang="en-GB" altLang="en-US" sz="1800" b="1">
                <a:latin typeface="Verdana" panose="020B0604030504040204" pitchFamily="34" charset="0"/>
              </a:rPr>
              <a:t> - Trigonometry                                           </a:t>
            </a:r>
            <a:endParaRPr lang="en-GB" altLang="en-US" sz="1800"/>
          </a:p>
        </p:txBody>
      </p:sp>
      <p:sp>
        <p:nvSpPr>
          <p:cNvPr id="4" name="Right Arrow 3">
            <a:hlinkClick r:id="" action="ppaction://hlinkshowjump?jump=nextslide"/>
            <a:extLst>
              <a:ext uri="{FF2B5EF4-FFF2-40B4-BE49-F238E27FC236}">
                <a16:creationId xmlns:a16="http://schemas.microsoft.com/office/drawing/2014/main" id="{4851A070-3D1F-33A3-DBA6-FA4788276D7C}"/>
              </a:ext>
            </a:extLst>
          </p:cNvPr>
          <p:cNvSpPr/>
          <p:nvPr/>
        </p:nvSpPr>
        <p:spPr>
          <a:xfrm>
            <a:off x="8010525"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8676" name="TextBox 4">
            <a:extLst>
              <a:ext uri="{FF2B5EF4-FFF2-40B4-BE49-F238E27FC236}">
                <a16:creationId xmlns:a16="http://schemas.microsoft.com/office/drawing/2014/main" id="{87B2F504-2FA4-BC67-0C43-351E9A5A6430}"/>
              </a:ext>
            </a:extLst>
          </p:cNvPr>
          <p:cNvSpPr txBox="1">
            <a:spLocks noChangeArrowheads="1"/>
          </p:cNvSpPr>
          <p:nvPr/>
        </p:nvSpPr>
        <p:spPr bwMode="auto">
          <a:xfrm>
            <a:off x="666750" y="1260475"/>
            <a:ext cx="9575800" cy="1570038"/>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We revisit Pythagoras’ Theorem and Trigonometry and extend to 3D (higher tier only). As a key topic it is useful to revisit it and extend the learning further. The </a:t>
            </a:r>
            <a:r>
              <a:rPr lang="en-GB" altLang="en-US" sz="1200" u="sng">
                <a:hlinkClick r:id="rId3"/>
              </a:rPr>
              <a:t>Corbett maths 5 a day</a:t>
            </a:r>
            <a:r>
              <a:rPr lang="en-GB" altLang="en-US" sz="1200"/>
              <a:t> and </a:t>
            </a:r>
            <a:r>
              <a:rPr lang="en-GB" altLang="en-US" sz="1200" u="sng">
                <a:hlinkClick r:id="rId4"/>
              </a:rPr>
              <a:t>Just Maths Bread and Butter</a:t>
            </a:r>
            <a:r>
              <a:rPr lang="en-GB" altLang="en-US" sz="1200"/>
              <a:t> sheets will be reminding students of key topics . If your students are comfortable with all features of these topics take time to consider some of the other key areas referenced towards the end of the Route Map. You could choose to look at one of the newer topics such as Venn Diagrams.</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6" name="TextBox 5">
            <a:extLst>
              <a:ext uri="{FF2B5EF4-FFF2-40B4-BE49-F238E27FC236}">
                <a16:creationId xmlns:a16="http://schemas.microsoft.com/office/drawing/2014/main" id="{6F4D0116-391E-E89C-0E14-5B6E20286325}"/>
              </a:ext>
            </a:extLst>
          </p:cNvPr>
          <p:cNvSpPr txBox="1"/>
          <p:nvPr/>
        </p:nvSpPr>
        <p:spPr>
          <a:xfrm>
            <a:off x="666750" y="3016250"/>
            <a:ext cx="9575800" cy="830263"/>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15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Pythagoras’ Theorem and Trigonometry and extend to 3D (higher tier only).  </a:t>
            </a:r>
          </a:p>
          <a:p>
            <a:pPr marL="171450" indent="-171450">
              <a:buFont typeface="Arial" panose="020B0604020202020204" pitchFamily="34" charset="0"/>
              <a:buChar char="•"/>
              <a:defRPr/>
            </a:pPr>
            <a:r>
              <a:rPr lang="en-GB" sz="1200" dirty="0">
                <a:latin typeface="Arial" charset="0"/>
                <a:cs typeface="+mn-cs"/>
              </a:rPr>
              <a:t>To revisit &amp; develop fluency with fractions, decimals and percentages equivalencies skills. </a:t>
            </a:r>
          </a:p>
        </p:txBody>
      </p:sp>
      <p:sp>
        <p:nvSpPr>
          <p:cNvPr id="28678" name="TextBox 6">
            <a:extLst>
              <a:ext uri="{FF2B5EF4-FFF2-40B4-BE49-F238E27FC236}">
                <a16:creationId xmlns:a16="http://schemas.microsoft.com/office/drawing/2014/main" id="{58BDC823-6F6B-897C-53AC-04B8C7C4B48F}"/>
              </a:ext>
            </a:extLst>
          </p:cNvPr>
          <p:cNvSpPr txBox="1">
            <a:spLocks noChangeArrowheads="1"/>
          </p:cNvSpPr>
          <p:nvPr/>
        </p:nvSpPr>
        <p:spPr bwMode="auto">
          <a:xfrm>
            <a:off x="666750" y="4043363"/>
            <a:ext cx="3205163" cy="120015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15 Lesson plan &amp; resources</a:t>
            </a:r>
          </a:p>
          <a:p>
            <a:pPr eaLnBrk="1" hangingPunct="1"/>
            <a:endParaRPr lang="en-GB" altLang="en-US" sz="1200"/>
          </a:p>
          <a:p>
            <a:pPr eaLnBrk="1" hangingPunct="1"/>
            <a:r>
              <a:rPr lang="en-GB" altLang="en-US" sz="1200" b="1">
                <a:hlinkClick r:id="rId5"/>
              </a:rPr>
              <a:t>Topic overview and lesson plans</a:t>
            </a:r>
            <a:endParaRPr lang="en-GB" altLang="en-US" sz="1200" b="1"/>
          </a:p>
          <a:p>
            <a:pPr eaLnBrk="1" hangingPunct="1"/>
            <a:endParaRPr lang="en-GB" altLang="en-US" sz="1200"/>
          </a:p>
          <a:p>
            <a:pPr eaLnBrk="1" hangingPunct="1"/>
            <a:r>
              <a:rPr lang="en-GB" altLang="en-US" sz="1200" b="1">
                <a:hlinkClick r:id="rId6"/>
              </a:rPr>
              <a:t>Teaching Guidance</a:t>
            </a:r>
          </a:p>
          <a:p>
            <a:pPr eaLnBrk="1" hangingPunct="1"/>
            <a:r>
              <a:rPr lang="en-GB" altLang="en-US" sz="1200" b="1">
                <a:hlinkClick r:id="rId7"/>
              </a:rPr>
              <a:t>Rationale</a:t>
            </a:r>
            <a:r>
              <a:rPr lang="en-GB" altLang="en-US" sz="1200" b="1">
                <a:hlinkClick r:id="rId6"/>
              </a:rPr>
              <a:t> </a:t>
            </a:r>
            <a:endParaRPr lang="en-GB" altLang="en-US" sz="1200"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a:extLst>
              <a:ext uri="{FF2B5EF4-FFF2-40B4-BE49-F238E27FC236}">
                <a16:creationId xmlns:a16="http://schemas.microsoft.com/office/drawing/2014/main" id="{BF75044C-9D8F-A660-AA44-CD2B10AA5606}"/>
              </a:ext>
            </a:extLst>
          </p:cNvPr>
          <p:cNvSpPr txBox="1">
            <a:spLocks noChangeArrowheads="1"/>
          </p:cNvSpPr>
          <p:nvPr/>
        </p:nvSpPr>
        <p:spPr bwMode="auto">
          <a:xfrm>
            <a:off x="488950" y="4318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16</a:t>
            </a:r>
            <a:r>
              <a:rPr lang="en-GB" altLang="en-US" sz="1800" b="1">
                <a:latin typeface="Verdana" panose="020B0604030504040204" pitchFamily="34" charset="0"/>
              </a:rPr>
              <a:t> - Bearings/area &amp; circumference of a circle</a:t>
            </a:r>
          </a:p>
        </p:txBody>
      </p:sp>
      <p:graphicFrame>
        <p:nvGraphicFramePr>
          <p:cNvPr id="29699" name="Object 7">
            <a:extLst>
              <a:ext uri="{FF2B5EF4-FFF2-40B4-BE49-F238E27FC236}">
                <a16:creationId xmlns:a16="http://schemas.microsoft.com/office/drawing/2014/main" id="{B44C8684-1C7B-3E4D-880B-FCE5BEFA88DF}"/>
              </a:ext>
            </a:extLst>
          </p:cNvPr>
          <p:cNvGraphicFramePr>
            <a:graphicFrameLocks noChangeAspect="1"/>
          </p:cNvGraphicFramePr>
          <p:nvPr/>
        </p:nvGraphicFramePr>
        <p:xfrm>
          <a:off x="5283200" y="3659188"/>
          <a:ext cx="127000" cy="241300"/>
        </p:xfrm>
        <a:graphic>
          <a:graphicData uri="http://schemas.openxmlformats.org/presentationml/2006/ole">
            <mc:AlternateContent xmlns:mc="http://schemas.openxmlformats.org/markup-compatibility/2006">
              <mc:Choice xmlns:v="urn:schemas-microsoft-com:vml" Requires="v">
                <p:oleObj name="Equation" r:id="rId3" imgW="126890" imgH="241091" progId="Equation.3">
                  <p:embed/>
                </p:oleObj>
              </mc:Choice>
              <mc:Fallback>
                <p:oleObj name="Equation" r:id="rId3" imgW="126890" imgH="241091"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3200" y="3659188"/>
                        <a:ext cx="1270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700" name="Object 8">
            <a:extLst>
              <a:ext uri="{FF2B5EF4-FFF2-40B4-BE49-F238E27FC236}">
                <a16:creationId xmlns:a16="http://schemas.microsoft.com/office/drawing/2014/main" id="{E9F0335A-671F-D7F3-8314-268E3A718AF8}"/>
              </a:ext>
            </a:extLst>
          </p:cNvPr>
          <p:cNvGraphicFramePr>
            <a:graphicFrameLocks noChangeAspect="1"/>
          </p:cNvGraphicFramePr>
          <p:nvPr/>
        </p:nvGraphicFramePr>
        <p:xfrm>
          <a:off x="5283200" y="3659188"/>
          <a:ext cx="127000" cy="241300"/>
        </p:xfrm>
        <a:graphic>
          <a:graphicData uri="http://schemas.openxmlformats.org/presentationml/2006/ole">
            <mc:AlternateContent xmlns:mc="http://schemas.openxmlformats.org/markup-compatibility/2006">
              <mc:Choice xmlns:v="urn:schemas-microsoft-com:vml" Requires="v">
                <p:oleObj name="Equation" r:id="rId5" imgW="126890" imgH="241091" progId="Equation.3">
                  <p:embed/>
                </p:oleObj>
              </mc:Choice>
              <mc:Fallback>
                <p:oleObj name="Equation" r:id="rId5" imgW="126890" imgH="241091"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3200" y="3659188"/>
                        <a:ext cx="1270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ight Arrow 7">
            <a:hlinkClick r:id="" action="ppaction://hlinkshowjump?jump=nextslide"/>
            <a:extLst>
              <a:ext uri="{FF2B5EF4-FFF2-40B4-BE49-F238E27FC236}">
                <a16:creationId xmlns:a16="http://schemas.microsoft.com/office/drawing/2014/main" id="{A8273E4E-AB5D-4514-AD45-3BEB9AC3B0AF}"/>
              </a:ext>
            </a:extLst>
          </p:cNvPr>
          <p:cNvSpPr/>
          <p:nvPr/>
        </p:nvSpPr>
        <p:spPr>
          <a:xfrm>
            <a:off x="10050463" y="6651625"/>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9" name="Right Arrow 8">
            <a:hlinkClick r:id="" action="ppaction://hlinkshowjump?jump=nextslide"/>
            <a:extLst>
              <a:ext uri="{FF2B5EF4-FFF2-40B4-BE49-F238E27FC236}">
                <a16:creationId xmlns:a16="http://schemas.microsoft.com/office/drawing/2014/main" id="{9B480D51-E501-3ABD-F733-4235B5389FB2}"/>
              </a:ext>
            </a:extLst>
          </p:cNvPr>
          <p:cNvSpPr/>
          <p:nvPr/>
        </p:nvSpPr>
        <p:spPr>
          <a:xfrm>
            <a:off x="8285163" y="70056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9703" name="TextBox 6">
            <a:extLst>
              <a:ext uri="{FF2B5EF4-FFF2-40B4-BE49-F238E27FC236}">
                <a16:creationId xmlns:a16="http://schemas.microsoft.com/office/drawing/2014/main" id="{1DDED859-0333-709E-4B69-7E481B2260D9}"/>
              </a:ext>
            </a:extLst>
          </p:cNvPr>
          <p:cNvSpPr txBox="1">
            <a:spLocks noChangeArrowheads="1"/>
          </p:cNvSpPr>
          <p:nvPr/>
        </p:nvSpPr>
        <p:spPr bwMode="auto">
          <a:xfrm>
            <a:off x="666750" y="1260475"/>
            <a:ext cx="95758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Bearings and scale fit well together although within the sample assessment material we are now seeing questions that are linked to algebra. It is worth taking some time to practise the new style of question. Area &amp; circumference including semi circles and sectors with arc length are also worth a focus together, especially with answers in terms of </a:t>
            </a:r>
            <a:r>
              <a:rPr lang="en-GB" altLang="en-US" sz="1200" i="1"/>
              <a:t>π</a:t>
            </a:r>
            <a:r>
              <a:rPr lang="en-GB" altLang="en-US" sz="1200"/>
              <a:t> pi.</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10" name="TextBox 9">
            <a:extLst>
              <a:ext uri="{FF2B5EF4-FFF2-40B4-BE49-F238E27FC236}">
                <a16:creationId xmlns:a16="http://schemas.microsoft.com/office/drawing/2014/main" id="{354A8559-6A00-ED00-88C5-601372AE02FC}"/>
              </a:ext>
            </a:extLst>
          </p:cNvPr>
          <p:cNvSpPr txBox="1"/>
          <p:nvPr/>
        </p:nvSpPr>
        <p:spPr>
          <a:xfrm>
            <a:off x="666750" y="2824163"/>
            <a:ext cx="9575800" cy="101600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16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bearings. </a:t>
            </a:r>
          </a:p>
          <a:p>
            <a:pPr marL="171450" indent="-171450">
              <a:buFont typeface="Arial" panose="020B0604020202020204" pitchFamily="34" charset="0"/>
              <a:buChar char="•"/>
              <a:defRPr/>
            </a:pPr>
            <a:r>
              <a:rPr lang="en-GB" sz="1200" dirty="0">
                <a:latin typeface="Arial" charset="0"/>
                <a:cs typeface="+mn-cs"/>
              </a:rPr>
              <a:t>To calculate area and circumference of a circle and semi-circles.</a:t>
            </a:r>
          </a:p>
          <a:p>
            <a:pPr marL="171450" indent="-171450">
              <a:buFont typeface="Arial" panose="020B0604020202020204" pitchFamily="34" charset="0"/>
              <a:buChar char="•"/>
              <a:defRPr/>
            </a:pPr>
            <a:r>
              <a:rPr lang="en-GB" sz="1200" dirty="0">
                <a:latin typeface="Arial" charset="0"/>
                <a:cs typeface="+mn-cs"/>
              </a:rPr>
              <a:t>To understand pi and keep answers in terms of pi. </a:t>
            </a:r>
          </a:p>
        </p:txBody>
      </p:sp>
      <p:sp>
        <p:nvSpPr>
          <p:cNvPr id="29705" name="TextBox 10">
            <a:extLst>
              <a:ext uri="{FF2B5EF4-FFF2-40B4-BE49-F238E27FC236}">
                <a16:creationId xmlns:a16="http://schemas.microsoft.com/office/drawing/2014/main" id="{815F19C7-361D-5C0A-6815-46771A05DE02}"/>
              </a:ext>
            </a:extLst>
          </p:cNvPr>
          <p:cNvSpPr txBox="1">
            <a:spLocks noChangeArrowheads="1"/>
          </p:cNvSpPr>
          <p:nvPr/>
        </p:nvSpPr>
        <p:spPr bwMode="auto">
          <a:xfrm>
            <a:off x="666750" y="4011613"/>
            <a:ext cx="3240088"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16 Lesson plan &amp; resources</a:t>
            </a:r>
          </a:p>
          <a:p>
            <a:pPr eaLnBrk="1" hangingPunct="1"/>
            <a:endParaRPr lang="en-GB" altLang="en-US" sz="1200"/>
          </a:p>
          <a:p>
            <a:pPr eaLnBrk="1" hangingPunct="1"/>
            <a:r>
              <a:rPr lang="en-GB" altLang="en-US" sz="1200" b="1">
                <a:hlinkClick r:id="rId6"/>
              </a:rPr>
              <a:t>Topic overview and lesson plans</a:t>
            </a:r>
            <a:endParaRPr lang="en-GB" altLang="en-US" sz="1200" b="1"/>
          </a:p>
          <a:p>
            <a:pPr eaLnBrk="1" hangingPunct="1"/>
            <a:r>
              <a:rPr lang="en-GB" altLang="en-US" sz="1200" b="1">
                <a:hlinkClick r:id="rId7"/>
              </a:rPr>
              <a:t>Week 16 – all resources zip folder</a:t>
            </a:r>
            <a:endParaRPr lang="en-GB" altLang="en-US" sz="1200" b="1"/>
          </a:p>
          <a:p>
            <a:pPr eaLnBrk="1" hangingPunct="1"/>
            <a:endParaRPr lang="en-GB" altLang="en-US" sz="1200"/>
          </a:p>
          <a:p>
            <a:pPr eaLnBrk="1" hangingPunct="1"/>
            <a:r>
              <a:rPr lang="en-GB" altLang="en-US" sz="1200" b="1">
                <a:hlinkClick r:id="rId8"/>
              </a:rPr>
              <a:t>Teaching Guidance </a:t>
            </a:r>
            <a:endParaRPr lang="en-GB" altLang="en-US" sz="1200" b="1"/>
          </a:p>
          <a:p>
            <a:pPr eaLnBrk="1" hangingPunct="1"/>
            <a:r>
              <a:rPr lang="en-GB" altLang="en-US" sz="1200" b="1">
                <a:hlinkClick r:id="rId9"/>
              </a:rPr>
              <a:t>Rationale</a:t>
            </a:r>
            <a:endParaRPr lang="en-GB" altLang="en-US" sz="12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a:hlinkClick r:id="" action="ppaction://hlinkshowjump?jump=nextslide"/>
            <a:extLst>
              <a:ext uri="{FF2B5EF4-FFF2-40B4-BE49-F238E27FC236}">
                <a16:creationId xmlns:a16="http://schemas.microsoft.com/office/drawing/2014/main" id="{22EC753B-B6B6-F2B1-BECC-FB1121B0FA4C}"/>
              </a:ext>
            </a:extLst>
          </p:cNvPr>
          <p:cNvSpPr/>
          <p:nvPr/>
        </p:nvSpPr>
        <p:spPr>
          <a:xfrm>
            <a:off x="8132763" y="7164388"/>
            <a:ext cx="1535112" cy="39687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 name="Rectangle 5">
            <a:extLst>
              <a:ext uri="{FF2B5EF4-FFF2-40B4-BE49-F238E27FC236}">
                <a16:creationId xmlns:a16="http://schemas.microsoft.com/office/drawing/2014/main" id="{51EBA592-B747-6185-33BF-7D72C34AFB9D}"/>
              </a:ext>
            </a:extLst>
          </p:cNvPr>
          <p:cNvSpPr/>
          <p:nvPr/>
        </p:nvSpPr>
        <p:spPr>
          <a:xfrm>
            <a:off x="522288" y="2989263"/>
            <a:ext cx="9288462" cy="2087562"/>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US" sz="900" dirty="0">
              <a:solidFill>
                <a:schemeClr val="bg1"/>
              </a:solidFill>
              <a:latin typeface="Verdana" pitchFamily="34" charset="0"/>
            </a:endParaRPr>
          </a:p>
        </p:txBody>
      </p:sp>
      <p:sp>
        <p:nvSpPr>
          <p:cNvPr id="12292" name="TextBox 8">
            <a:extLst>
              <a:ext uri="{FF2B5EF4-FFF2-40B4-BE49-F238E27FC236}">
                <a16:creationId xmlns:a16="http://schemas.microsoft.com/office/drawing/2014/main" id="{2318CA6C-5499-8F12-2643-0B6E84DC18D3}"/>
              </a:ext>
            </a:extLst>
          </p:cNvPr>
          <p:cNvSpPr txBox="1">
            <a:spLocks noChangeArrowheads="1"/>
          </p:cNvSpPr>
          <p:nvPr/>
        </p:nvSpPr>
        <p:spPr bwMode="auto">
          <a:xfrm>
            <a:off x="954088" y="3190875"/>
            <a:ext cx="13684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a:t>Number</a:t>
            </a:r>
            <a:endParaRPr lang="en-US" altLang="en-US"/>
          </a:p>
        </p:txBody>
      </p:sp>
      <p:sp>
        <p:nvSpPr>
          <p:cNvPr id="12293" name="TextBox 14">
            <a:extLst>
              <a:ext uri="{FF2B5EF4-FFF2-40B4-BE49-F238E27FC236}">
                <a16:creationId xmlns:a16="http://schemas.microsoft.com/office/drawing/2014/main" id="{5A54D949-1FE5-3081-8972-7A3E9FDAD12B}"/>
              </a:ext>
            </a:extLst>
          </p:cNvPr>
          <p:cNvSpPr txBox="1">
            <a:spLocks noChangeArrowheads="1"/>
          </p:cNvSpPr>
          <p:nvPr/>
        </p:nvSpPr>
        <p:spPr bwMode="auto">
          <a:xfrm>
            <a:off x="3122613" y="3186113"/>
            <a:ext cx="18002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a:t>Statistics</a:t>
            </a:r>
            <a:endParaRPr lang="en-US" altLang="en-US"/>
          </a:p>
        </p:txBody>
      </p:sp>
      <p:sp>
        <p:nvSpPr>
          <p:cNvPr id="12294" name="TextBox 15">
            <a:extLst>
              <a:ext uri="{FF2B5EF4-FFF2-40B4-BE49-F238E27FC236}">
                <a16:creationId xmlns:a16="http://schemas.microsoft.com/office/drawing/2014/main" id="{4C3F66B5-4A39-FA04-C2F0-4AF5C1F241A1}"/>
              </a:ext>
            </a:extLst>
          </p:cNvPr>
          <p:cNvSpPr txBox="1">
            <a:spLocks noChangeArrowheads="1"/>
          </p:cNvSpPr>
          <p:nvPr/>
        </p:nvSpPr>
        <p:spPr bwMode="auto">
          <a:xfrm>
            <a:off x="7939088" y="3159125"/>
            <a:ext cx="18002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a:t>Algebra</a:t>
            </a:r>
            <a:endParaRPr lang="en-US" altLang="en-US"/>
          </a:p>
        </p:txBody>
      </p:sp>
      <p:sp>
        <p:nvSpPr>
          <p:cNvPr id="12295" name="TextBox 16">
            <a:extLst>
              <a:ext uri="{FF2B5EF4-FFF2-40B4-BE49-F238E27FC236}">
                <a16:creationId xmlns:a16="http://schemas.microsoft.com/office/drawing/2014/main" id="{B136DDE9-A379-3C65-EDF7-AF8F70834472}"/>
              </a:ext>
            </a:extLst>
          </p:cNvPr>
          <p:cNvSpPr txBox="1">
            <a:spLocks noChangeArrowheads="1"/>
          </p:cNvSpPr>
          <p:nvPr/>
        </p:nvSpPr>
        <p:spPr bwMode="auto">
          <a:xfrm>
            <a:off x="3702050" y="5534025"/>
            <a:ext cx="27368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gn="ctr" eaLnBrk="1" hangingPunct="1"/>
            <a:r>
              <a:rPr lang="en-GB" altLang="en-US"/>
              <a:t>Ratio, proportion and rates of change</a:t>
            </a:r>
            <a:endParaRPr lang="en-US" altLang="en-US"/>
          </a:p>
        </p:txBody>
      </p:sp>
      <p:sp>
        <p:nvSpPr>
          <p:cNvPr id="12296" name="TextBox 17">
            <a:extLst>
              <a:ext uri="{FF2B5EF4-FFF2-40B4-BE49-F238E27FC236}">
                <a16:creationId xmlns:a16="http://schemas.microsoft.com/office/drawing/2014/main" id="{245276F1-7AC5-4826-2F40-74A7E3047E8B}"/>
              </a:ext>
            </a:extLst>
          </p:cNvPr>
          <p:cNvSpPr txBox="1">
            <a:spLocks noChangeArrowheads="1"/>
          </p:cNvSpPr>
          <p:nvPr/>
        </p:nvSpPr>
        <p:spPr bwMode="auto">
          <a:xfrm>
            <a:off x="1665288" y="5526088"/>
            <a:ext cx="2016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gn="ctr" eaLnBrk="1" hangingPunct="1"/>
            <a:r>
              <a:rPr lang="en-GB" altLang="en-US"/>
              <a:t>Geometry and measures</a:t>
            </a:r>
            <a:endParaRPr lang="en-US" altLang="en-US"/>
          </a:p>
        </p:txBody>
      </p:sp>
      <p:sp>
        <p:nvSpPr>
          <p:cNvPr id="12297" name="TextBox 18">
            <a:extLst>
              <a:ext uri="{FF2B5EF4-FFF2-40B4-BE49-F238E27FC236}">
                <a16:creationId xmlns:a16="http://schemas.microsoft.com/office/drawing/2014/main" id="{991BC536-0239-B271-B77B-8EF6338E339A}"/>
              </a:ext>
            </a:extLst>
          </p:cNvPr>
          <p:cNvSpPr txBox="1">
            <a:spLocks noChangeArrowheads="1"/>
          </p:cNvSpPr>
          <p:nvPr/>
        </p:nvSpPr>
        <p:spPr bwMode="auto">
          <a:xfrm>
            <a:off x="5418138" y="3179763"/>
            <a:ext cx="18002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a:t>Probability</a:t>
            </a:r>
            <a:endParaRPr lang="en-US" altLang="en-US"/>
          </a:p>
        </p:txBody>
      </p:sp>
      <p:sp>
        <p:nvSpPr>
          <p:cNvPr id="20" name="Rectangle 19">
            <a:extLst>
              <a:ext uri="{FF2B5EF4-FFF2-40B4-BE49-F238E27FC236}">
                <a16:creationId xmlns:a16="http://schemas.microsoft.com/office/drawing/2014/main" id="{6CAEFA23-8719-0F94-B47E-D9D313BF49C7}"/>
              </a:ext>
            </a:extLst>
          </p:cNvPr>
          <p:cNvSpPr/>
          <p:nvPr/>
        </p:nvSpPr>
        <p:spPr>
          <a:xfrm>
            <a:off x="306388" y="468313"/>
            <a:ext cx="6264275" cy="720725"/>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US" sz="900" dirty="0">
              <a:solidFill>
                <a:schemeClr val="bg1"/>
              </a:solidFill>
              <a:latin typeface="Verdana" pitchFamily="34" charset="0"/>
            </a:endParaRPr>
          </a:p>
        </p:txBody>
      </p:sp>
      <p:sp>
        <p:nvSpPr>
          <p:cNvPr id="12299" name="TextBox 20">
            <a:extLst>
              <a:ext uri="{FF2B5EF4-FFF2-40B4-BE49-F238E27FC236}">
                <a16:creationId xmlns:a16="http://schemas.microsoft.com/office/drawing/2014/main" id="{24CB91A0-0939-4DDD-5499-DF882966D3EF}"/>
              </a:ext>
            </a:extLst>
          </p:cNvPr>
          <p:cNvSpPr txBox="1">
            <a:spLocks noChangeArrowheads="1"/>
          </p:cNvSpPr>
          <p:nvPr/>
        </p:nvSpPr>
        <p:spPr bwMode="auto">
          <a:xfrm>
            <a:off x="608013" y="252413"/>
            <a:ext cx="67691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a:t>GCSE Mathematics  1-year re-sit Route Map (First assessment in 2017 specification)</a:t>
            </a:r>
            <a:endParaRPr lang="en-US" altLang="en-US"/>
          </a:p>
        </p:txBody>
      </p:sp>
      <p:sp>
        <p:nvSpPr>
          <p:cNvPr id="12300" name="TextBox 21">
            <a:extLst>
              <a:ext uri="{FF2B5EF4-FFF2-40B4-BE49-F238E27FC236}">
                <a16:creationId xmlns:a16="http://schemas.microsoft.com/office/drawing/2014/main" id="{C9E1B8D1-33EC-32A0-3C53-84F06209CB77}"/>
              </a:ext>
            </a:extLst>
          </p:cNvPr>
          <p:cNvSpPr txBox="1">
            <a:spLocks noChangeArrowheads="1"/>
          </p:cNvSpPr>
          <p:nvPr/>
        </p:nvSpPr>
        <p:spPr bwMode="auto">
          <a:xfrm>
            <a:off x="6581775" y="5557838"/>
            <a:ext cx="1800225"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a:t>Consolidation</a:t>
            </a:r>
            <a:endParaRPr lang="en-US" altLang="en-US"/>
          </a:p>
        </p:txBody>
      </p:sp>
      <p:sp>
        <p:nvSpPr>
          <p:cNvPr id="3" name="Oval 2">
            <a:extLst>
              <a:ext uri="{FF2B5EF4-FFF2-40B4-BE49-F238E27FC236}">
                <a16:creationId xmlns:a16="http://schemas.microsoft.com/office/drawing/2014/main" id="{7D37D0F6-EDD5-8195-C890-6A2A84A01262}"/>
              </a:ext>
            </a:extLst>
          </p:cNvPr>
          <p:cNvSpPr/>
          <p:nvPr/>
        </p:nvSpPr>
        <p:spPr>
          <a:xfrm>
            <a:off x="798513" y="1620838"/>
            <a:ext cx="1512887" cy="1368425"/>
          </a:xfrm>
          <a:prstGeom prst="ellipse">
            <a:avLst/>
          </a:prstGeom>
          <a:solidFill>
            <a:srgbClr val="0070C0"/>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
        <p:nvSpPr>
          <p:cNvPr id="23" name="Oval 22">
            <a:extLst>
              <a:ext uri="{FF2B5EF4-FFF2-40B4-BE49-F238E27FC236}">
                <a16:creationId xmlns:a16="http://schemas.microsoft.com/office/drawing/2014/main" id="{B2D51C0F-F0F3-FCF4-F06A-A28319BEDB5B}"/>
              </a:ext>
            </a:extLst>
          </p:cNvPr>
          <p:cNvSpPr/>
          <p:nvPr/>
        </p:nvSpPr>
        <p:spPr>
          <a:xfrm>
            <a:off x="2981325" y="1611313"/>
            <a:ext cx="1511300" cy="1366837"/>
          </a:xfrm>
          <a:prstGeom prst="ellipse">
            <a:avLst/>
          </a:prstGeom>
          <a:solidFill>
            <a:srgbClr val="FFC000"/>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
        <p:nvSpPr>
          <p:cNvPr id="24" name="Oval 23">
            <a:extLst>
              <a:ext uri="{FF2B5EF4-FFF2-40B4-BE49-F238E27FC236}">
                <a16:creationId xmlns:a16="http://schemas.microsoft.com/office/drawing/2014/main" id="{A1E04987-E38B-B938-D9FF-F050B362FF20}"/>
              </a:ext>
            </a:extLst>
          </p:cNvPr>
          <p:cNvSpPr/>
          <p:nvPr/>
        </p:nvSpPr>
        <p:spPr>
          <a:xfrm>
            <a:off x="5353050" y="1620838"/>
            <a:ext cx="1512888" cy="1368425"/>
          </a:xfrm>
          <a:prstGeom prst="ellipse">
            <a:avLst/>
          </a:prstGeom>
          <a:solidFill>
            <a:schemeClr val="accent5">
              <a:lumMod val="40000"/>
              <a:lumOff val="60000"/>
            </a:schemeClr>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
        <p:nvSpPr>
          <p:cNvPr id="25" name="Oval 24">
            <a:extLst>
              <a:ext uri="{FF2B5EF4-FFF2-40B4-BE49-F238E27FC236}">
                <a16:creationId xmlns:a16="http://schemas.microsoft.com/office/drawing/2014/main" id="{90EE4534-5E1B-9C4D-A074-801703C1FD0D}"/>
              </a:ext>
            </a:extLst>
          </p:cNvPr>
          <p:cNvSpPr/>
          <p:nvPr/>
        </p:nvSpPr>
        <p:spPr>
          <a:xfrm>
            <a:off x="7778750" y="1638300"/>
            <a:ext cx="1512888" cy="1368425"/>
          </a:xfrm>
          <a:prstGeom prst="ellipse">
            <a:avLst/>
          </a:prstGeom>
          <a:solidFill>
            <a:srgbClr val="FF0000"/>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
        <p:nvSpPr>
          <p:cNvPr id="26" name="Oval 25">
            <a:extLst>
              <a:ext uri="{FF2B5EF4-FFF2-40B4-BE49-F238E27FC236}">
                <a16:creationId xmlns:a16="http://schemas.microsoft.com/office/drawing/2014/main" id="{E2CDECBF-0143-7842-25E9-F85FAF33E6B2}"/>
              </a:ext>
            </a:extLst>
          </p:cNvPr>
          <p:cNvSpPr/>
          <p:nvPr/>
        </p:nvSpPr>
        <p:spPr>
          <a:xfrm>
            <a:off x="1925638" y="3852863"/>
            <a:ext cx="1512887" cy="1368425"/>
          </a:xfrm>
          <a:prstGeom prst="ellipse">
            <a:avLst/>
          </a:prstGeom>
          <a:solidFill>
            <a:srgbClr val="00B050"/>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
        <p:nvSpPr>
          <p:cNvPr id="27" name="Oval 26">
            <a:extLst>
              <a:ext uri="{FF2B5EF4-FFF2-40B4-BE49-F238E27FC236}">
                <a16:creationId xmlns:a16="http://schemas.microsoft.com/office/drawing/2014/main" id="{53EA289C-2829-829B-7CD9-6E644AF96613}"/>
              </a:ext>
            </a:extLst>
          </p:cNvPr>
          <p:cNvSpPr/>
          <p:nvPr/>
        </p:nvSpPr>
        <p:spPr>
          <a:xfrm>
            <a:off x="4294188" y="3835400"/>
            <a:ext cx="1512887" cy="1368425"/>
          </a:xfrm>
          <a:prstGeom prst="ellipse">
            <a:avLst/>
          </a:prstGeom>
          <a:solidFill>
            <a:schemeClr val="accent2">
              <a:lumMod val="40000"/>
              <a:lumOff val="60000"/>
            </a:schemeClr>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
        <p:nvSpPr>
          <p:cNvPr id="28" name="Oval 27">
            <a:extLst>
              <a:ext uri="{FF2B5EF4-FFF2-40B4-BE49-F238E27FC236}">
                <a16:creationId xmlns:a16="http://schemas.microsoft.com/office/drawing/2014/main" id="{263C0A6C-B55D-5562-B22A-4E44C17C8634}"/>
              </a:ext>
            </a:extLst>
          </p:cNvPr>
          <p:cNvSpPr/>
          <p:nvPr/>
        </p:nvSpPr>
        <p:spPr>
          <a:xfrm>
            <a:off x="6694488" y="3841750"/>
            <a:ext cx="1512887" cy="1368425"/>
          </a:xfrm>
          <a:prstGeom prst="ellipse">
            <a:avLst/>
          </a:prstGeom>
          <a:solidFill>
            <a:srgbClr val="FFFF00"/>
          </a:solidFill>
          <a:ln>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104299" bIns="52150"/>
          <a:lstStyle/>
          <a:p>
            <a:pPr>
              <a:defRPr/>
            </a:pPr>
            <a:endParaRPr lang="en-GB" sz="900" dirty="0">
              <a:solidFill>
                <a:schemeClr val="bg1"/>
              </a:solidFill>
              <a:latin typeface="Verdan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3">
            <a:extLst>
              <a:ext uri="{FF2B5EF4-FFF2-40B4-BE49-F238E27FC236}">
                <a16:creationId xmlns:a16="http://schemas.microsoft.com/office/drawing/2014/main" id="{A4E42809-516A-A3D4-5171-563397E11CD9}"/>
              </a:ext>
            </a:extLst>
          </p:cNvPr>
          <p:cNvSpPr txBox="1">
            <a:spLocks noChangeArrowheads="1"/>
          </p:cNvSpPr>
          <p:nvPr/>
        </p:nvSpPr>
        <p:spPr bwMode="auto">
          <a:xfrm>
            <a:off x="306388" y="463550"/>
            <a:ext cx="81359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17</a:t>
            </a:r>
            <a:r>
              <a:rPr lang="en-GB" altLang="en-US" sz="1800" b="1">
                <a:latin typeface="Verdana" panose="020B0604030504040204" pitchFamily="34" charset="0"/>
              </a:rPr>
              <a:t> - Inequalities /indices/similar &amp; congruent shapes</a:t>
            </a:r>
            <a:endParaRPr lang="en-GB" altLang="en-US" sz="1800"/>
          </a:p>
        </p:txBody>
      </p:sp>
      <p:sp>
        <p:nvSpPr>
          <p:cNvPr id="8" name="Right Arrow 7">
            <a:hlinkClick r:id="" action="ppaction://hlinkshowjump?jump=nextslide"/>
            <a:extLst>
              <a:ext uri="{FF2B5EF4-FFF2-40B4-BE49-F238E27FC236}">
                <a16:creationId xmlns:a16="http://schemas.microsoft.com/office/drawing/2014/main" id="{9FB19DF2-ECC5-7E94-D791-3770CAE8EF64}"/>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0724" name="TextBox 3">
            <a:extLst>
              <a:ext uri="{FF2B5EF4-FFF2-40B4-BE49-F238E27FC236}">
                <a16:creationId xmlns:a16="http://schemas.microsoft.com/office/drawing/2014/main" id="{A19A3D82-28D5-3F34-F6CA-82EED73BA004}"/>
              </a:ext>
            </a:extLst>
          </p:cNvPr>
          <p:cNvSpPr txBox="1">
            <a:spLocks noChangeArrowheads="1"/>
          </p:cNvSpPr>
          <p:nvPr/>
        </p:nvSpPr>
        <p:spPr bwMode="auto">
          <a:xfrm>
            <a:off x="666750" y="1260475"/>
            <a:ext cx="9575800" cy="120015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This week focuses upon more algebra alongside harder geometry concepts. Next week is </a:t>
            </a:r>
            <a:r>
              <a:rPr lang="en-GB" altLang="en-US" sz="1200" b="1"/>
              <a:t>Milestone 4 </a:t>
            </a:r>
            <a:r>
              <a:rPr lang="en-GB" altLang="en-US" sz="1200"/>
              <a:t>so the revision focus is firmly on the exam in a few weeks’ time. Have a countdown in weeks or days to the exam and make sure students are aware of the dates.</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AC8ABDC4-9ED5-5F32-6508-796EE83CBB76}"/>
              </a:ext>
            </a:extLst>
          </p:cNvPr>
          <p:cNvSpPr txBox="1"/>
          <p:nvPr/>
        </p:nvSpPr>
        <p:spPr>
          <a:xfrm>
            <a:off x="676275" y="2643188"/>
            <a:ext cx="9577388" cy="1014412"/>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17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inequalities on a number line.</a:t>
            </a:r>
          </a:p>
          <a:p>
            <a:pPr marL="171450" indent="-171450">
              <a:buFont typeface="Arial" panose="020B0604020202020204" pitchFamily="34" charset="0"/>
              <a:buChar char="•"/>
              <a:defRPr/>
            </a:pPr>
            <a:r>
              <a:rPr lang="en-GB" sz="1200" dirty="0">
                <a:latin typeface="Arial" charset="0"/>
                <a:cs typeface="+mn-cs"/>
              </a:rPr>
              <a:t>To identify congruent shapes and triangles using rules. </a:t>
            </a:r>
          </a:p>
          <a:p>
            <a:pPr marL="171450" indent="-171450">
              <a:buFont typeface="Arial" panose="020B0604020202020204" pitchFamily="34" charset="0"/>
              <a:buChar char="•"/>
              <a:defRPr/>
            </a:pPr>
            <a:r>
              <a:rPr lang="en-GB" sz="1200" dirty="0">
                <a:latin typeface="Arial" charset="0"/>
                <a:cs typeface="+mn-cs"/>
              </a:rPr>
              <a:t>To identify similar shapes and triangles.</a:t>
            </a:r>
          </a:p>
        </p:txBody>
      </p:sp>
      <p:sp>
        <p:nvSpPr>
          <p:cNvPr id="30726" name="TextBox 5">
            <a:extLst>
              <a:ext uri="{FF2B5EF4-FFF2-40B4-BE49-F238E27FC236}">
                <a16:creationId xmlns:a16="http://schemas.microsoft.com/office/drawing/2014/main" id="{DCF46D28-4723-B1F8-25C1-3948B5063937}"/>
              </a:ext>
            </a:extLst>
          </p:cNvPr>
          <p:cNvSpPr txBox="1">
            <a:spLocks noChangeArrowheads="1"/>
          </p:cNvSpPr>
          <p:nvPr/>
        </p:nvSpPr>
        <p:spPr bwMode="auto">
          <a:xfrm>
            <a:off x="666750" y="3884613"/>
            <a:ext cx="3240088"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17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17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3">
            <a:extLst>
              <a:ext uri="{FF2B5EF4-FFF2-40B4-BE49-F238E27FC236}">
                <a16:creationId xmlns:a16="http://schemas.microsoft.com/office/drawing/2014/main" id="{735E081C-1F2B-ADC7-9896-DABCF3C65999}"/>
              </a:ext>
            </a:extLst>
          </p:cNvPr>
          <p:cNvSpPr txBox="1">
            <a:spLocks noChangeArrowheads="1"/>
          </p:cNvSpPr>
          <p:nvPr/>
        </p:nvSpPr>
        <p:spPr bwMode="auto">
          <a:xfrm>
            <a:off x="488950" y="431800"/>
            <a:ext cx="3348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18</a:t>
            </a:r>
            <a:r>
              <a:rPr lang="en-GB" altLang="en-US" sz="1800" b="1">
                <a:latin typeface="Verdana" panose="020B0604030504040204" pitchFamily="34" charset="0"/>
              </a:rPr>
              <a:t> - Consolidation</a:t>
            </a:r>
          </a:p>
        </p:txBody>
      </p:sp>
      <p:sp>
        <p:nvSpPr>
          <p:cNvPr id="8" name="Rectangle 7">
            <a:hlinkClick r:id="rId3" action="ppaction://hlinksldjump"/>
            <a:extLst>
              <a:ext uri="{FF2B5EF4-FFF2-40B4-BE49-F238E27FC236}">
                <a16:creationId xmlns:a16="http://schemas.microsoft.com/office/drawing/2014/main" id="{460144E2-BC07-FCB2-FB27-6226FAE6199C}"/>
              </a:ext>
            </a:extLst>
          </p:cNvPr>
          <p:cNvSpPr/>
          <p:nvPr/>
        </p:nvSpPr>
        <p:spPr>
          <a:xfrm>
            <a:off x="6219825" y="177800"/>
            <a:ext cx="2000250" cy="785813"/>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1748" name="TextBox 4">
            <a:extLst>
              <a:ext uri="{FF2B5EF4-FFF2-40B4-BE49-F238E27FC236}">
                <a16:creationId xmlns:a16="http://schemas.microsoft.com/office/drawing/2014/main" id="{F7AB135A-9EB9-B323-38EA-794E63CA4874}"/>
              </a:ext>
            </a:extLst>
          </p:cNvPr>
          <p:cNvSpPr txBox="1">
            <a:spLocks noChangeArrowheads="1"/>
          </p:cNvSpPr>
          <p:nvPr/>
        </p:nvSpPr>
        <p:spPr bwMode="auto">
          <a:xfrm>
            <a:off x="666750" y="1260475"/>
            <a:ext cx="9575800" cy="2124075"/>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endParaRPr lang="en-GB" altLang="en-US" sz="1200"/>
          </a:p>
          <a:p>
            <a:pPr eaLnBrk="1" hangingPunct="1"/>
            <a:r>
              <a:rPr lang="en-GB" altLang="en-US" sz="1200" b="1"/>
              <a:t> </a:t>
            </a:r>
            <a:endParaRPr lang="en-GB" altLang="en-US" sz="1200"/>
          </a:p>
          <a:p>
            <a:pPr eaLnBrk="1" hangingPunct="1"/>
            <a:r>
              <a:rPr lang="en-GB" altLang="en-US" sz="1200"/>
              <a:t>As with Week 6 in the Autumn Term, Week 18 comes before half term and is a time for reflection and consolidation of skills. Resit students commonly struggle with memory difficulties and retaining information. Don’t forget that they will have seen all of this maths before…but they cannot do it all. </a:t>
            </a:r>
          </a:p>
          <a:p>
            <a:pPr eaLnBrk="1" hangingPunct="1"/>
            <a:r>
              <a:rPr lang="en-GB" altLang="en-US" sz="1200"/>
              <a:t> </a:t>
            </a:r>
          </a:p>
          <a:p>
            <a:pPr eaLnBrk="1" hangingPunct="1"/>
            <a:r>
              <a:rPr lang="en-GB" altLang="en-US" sz="1200"/>
              <a:t>Doing a topic once and moving on will not guarantee successful outcomes. This week is time for a revision with more exam questions, clarifying misconceptions and more practice, practice, practice. A full exam paper is the culmination over half term with progress being identified and celebrated.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6" name="TextBox 5">
            <a:extLst>
              <a:ext uri="{FF2B5EF4-FFF2-40B4-BE49-F238E27FC236}">
                <a16:creationId xmlns:a16="http://schemas.microsoft.com/office/drawing/2014/main" id="{44E8B430-B092-6FFC-30D4-DE6268D7FFB1}"/>
              </a:ext>
            </a:extLst>
          </p:cNvPr>
          <p:cNvSpPr txBox="1"/>
          <p:nvPr/>
        </p:nvSpPr>
        <p:spPr>
          <a:xfrm>
            <a:off x="661988" y="3548063"/>
            <a:ext cx="9575800" cy="1016000"/>
          </a:xfrm>
          <a:prstGeom prst="rect">
            <a:avLst/>
          </a:prstGeom>
          <a:solidFill>
            <a:schemeClr val="bg1"/>
          </a:solidFill>
          <a:ln>
            <a:solidFill>
              <a:srgbClr val="FFFF00"/>
            </a:solidFill>
          </a:ln>
        </p:spPr>
        <p:txBody>
          <a:bodyPr>
            <a:spAutoFit/>
          </a:bodyPr>
          <a:lstStyle/>
          <a:p>
            <a:pPr>
              <a:defRPr/>
            </a:pPr>
            <a:r>
              <a:rPr lang="en-GB" sz="1200" b="1" dirty="0">
                <a:latin typeface="Arial" charset="0"/>
                <a:cs typeface="+mn-cs"/>
              </a:rPr>
              <a:t>Week 18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Arial" charset="0"/>
              </a:rPr>
              <a:t>To become familiar with common exam pitfalls.</a:t>
            </a:r>
          </a:p>
          <a:p>
            <a:pPr marL="171450" indent="-171450">
              <a:buFont typeface="Arial" panose="020B0604020202020204" pitchFamily="34" charset="0"/>
              <a:buChar char="•"/>
              <a:defRPr/>
            </a:pPr>
            <a:r>
              <a:rPr lang="en-GB" sz="1200" dirty="0">
                <a:latin typeface="Arial" charset="0"/>
                <a:cs typeface="Arial" charset="0"/>
              </a:rPr>
              <a:t>To work effectively and fluently with all aspects of maths coverage in Weeks 13-17 and/or the previous Autumn term.</a:t>
            </a:r>
          </a:p>
          <a:p>
            <a:pPr marL="171450" indent="-171450">
              <a:buFont typeface="Arial" panose="020B0604020202020204" pitchFamily="34" charset="0"/>
              <a:buChar char="•"/>
              <a:defRPr/>
            </a:pPr>
            <a:r>
              <a:rPr lang="en-GB" sz="1200" dirty="0">
                <a:latin typeface="Arial" charset="0"/>
                <a:cs typeface="Arial" charset="0"/>
              </a:rPr>
              <a:t>To identify next steps and targets.</a:t>
            </a:r>
          </a:p>
        </p:txBody>
      </p:sp>
      <p:sp>
        <p:nvSpPr>
          <p:cNvPr id="31750" name="TextBox 6">
            <a:extLst>
              <a:ext uri="{FF2B5EF4-FFF2-40B4-BE49-F238E27FC236}">
                <a16:creationId xmlns:a16="http://schemas.microsoft.com/office/drawing/2014/main" id="{B7240829-5B7D-6417-5271-9B57C4E1D0E7}"/>
              </a:ext>
            </a:extLst>
          </p:cNvPr>
          <p:cNvSpPr txBox="1">
            <a:spLocks noChangeArrowheads="1"/>
          </p:cNvSpPr>
          <p:nvPr/>
        </p:nvSpPr>
        <p:spPr bwMode="auto">
          <a:xfrm>
            <a:off x="666750" y="4732338"/>
            <a:ext cx="3240088" cy="1200150"/>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18 Lesson plan &amp; resources</a:t>
            </a:r>
          </a:p>
          <a:p>
            <a:pPr eaLnBrk="1" hangingPunct="1"/>
            <a:endParaRPr lang="en-GB" altLang="en-US" sz="1200"/>
          </a:p>
          <a:p>
            <a:pPr eaLnBrk="1" hangingPunct="1"/>
            <a:r>
              <a:rPr lang="en-GB" altLang="en-US" sz="1200" b="1">
                <a:hlinkClick r:id="rId4"/>
              </a:rPr>
              <a:t>Topic overview and lesson plans</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a:extLst>
              <a:ext uri="{FF2B5EF4-FFF2-40B4-BE49-F238E27FC236}">
                <a16:creationId xmlns:a16="http://schemas.microsoft.com/office/drawing/2014/main" id="{71870AB6-7698-E215-FDD3-FD508E2DA185}"/>
              </a:ext>
            </a:extLst>
          </p:cNvPr>
          <p:cNvSpPr txBox="1">
            <a:spLocks noChangeArrowheads="1"/>
          </p:cNvSpPr>
          <p:nvPr/>
        </p:nvSpPr>
        <p:spPr bwMode="auto">
          <a:xfrm>
            <a:off x="306388" y="436563"/>
            <a:ext cx="77771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19</a:t>
            </a:r>
            <a:r>
              <a:rPr lang="en-GB" altLang="en-US" sz="1800" b="1">
                <a:latin typeface="Verdana" panose="020B0604030504040204" pitchFamily="34" charset="0"/>
              </a:rPr>
              <a:t> - Rotation/reflection/enlargement/translation</a:t>
            </a:r>
            <a:endParaRPr lang="en-GB" altLang="en-US" sz="1800"/>
          </a:p>
        </p:txBody>
      </p:sp>
      <p:sp>
        <p:nvSpPr>
          <p:cNvPr id="9" name="Rectangle 8">
            <a:hlinkClick r:id="rId3" action="ppaction://hlinksldjump"/>
            <a:extLst>
              <a:ext uri="{FF2B5EF4-FFF2-40B4-BE49-F238E27FC236}">
                <a16:creationId xmlns:a16="http://schemas.microsoft.com/office/drawing/2014/main" id="{9F6DD97B-21EB-9B79-9F83-8270A70197A8}"/>
              </a:ext>
            </a:extLst>
          </p:cNvPr>
          <p:cNvSpPr/>
          <p:nvPr/>
        </p:nvSpPr>
        <p:spPr>
          <a:xfrm>
            <a:off x="6219825" y="177800"/>
            <a:ext cx="2000250" cy="785813"/>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2772" name="TextBox 3">
            <a:extLst>
              <a:ext uri="{FF2B5EF4-FFF2-40B4-BE49-F238E27FC236}">
                <a16:creationId xmlns:a16="http://schemas.microsoft.com/office/drawing/2014/main" id="{B69FE57A-8EB6-6668-1CB6-328EB14BAD04}"/>
              </a:ext>
            </a:extLst>
          </p:cNvPr>
          <p:cNvSpPr txBox="1">
            <a:spLocks noChangeArrowheads="1"/>
          </p:cNvSpPr>
          <p:nvPr/>
        </p:nvSpPr>
        <p:spPr bwMode="auto">
          <a:xfrm>
            <a:off x="666750" y="1260475"/>
            <a:ext cx="9575800" cy="120015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This week focuses upon more key geometry concepts. Keep the countdown to the exam dates firmly in the minds of your students with focused revision suggestions between lessons.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724945BB-1810-F83B-AD2D-F514086B5222}"/>
              </a:ext>
            </a:extLst>
          </p:cNvPr>
          <p:cNvSpPr txBox="1"/>
          <p:nvPr/>
        </p:nvSpPr>
        <p:spPr>
          <a:xfrm>
            <a:off x="676275" y="2643188"/>
            <a:ext cx="9577388" cy="1014412"/>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19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carry out reflections, rotations, enlargements and translations.</a:t>
            </a:r>
          </a:p>
          <a:p>
            <a:pPr marL="171450" indent="-171450">
              <a:buFont typeface="Arial" panose="020B0604020202020204" pitchFamily="34" charset="0"/>
              <a:buChar char="•"/>
              <a:defRPr/>
            </a:pPr>
            <a:r>
              <a:rPr lang="en-GB" sz="1200" dirty="0">
                <a:latin typeface="Arial" charset="0"/>
                <a:cs typeface="+mn-cs"/>
              </a:rPr>
              <a:t>To identify and describe transformations. </a:t>
            </a:r>
          </a:p>
          <a:p>
            <a:pPr marL="171450" indent="-171450">
              <a:buFont typeface="Arial" panose="020B0604020202020204" pitchFamily="34" charset="0"/>
              <a:buChar char="•"/>
              <a:defRPr/>
            </a:pPr>
            <a:r>
              <a:rPr lang="en-GB" sz="1200" dirty="0">
                <a:latin typeface="Arial" charset="0"/>
                <a:cs typeface="+mn-cs"/>
              </a:rPr>
              <a:t>To identify and work with vector notation.</a:t>
            </a:r>
          </a:p>
        </p:txBody>
      </p:sp>
      <p:sp>
        <p:nvSpPr>
          <p:cNvPr id="32774" name="TextBox 5">
            <a:extLst>
              <a:ext uri="{FF2B5EF4-FFF2-40B4-BE49-F238E27FC236}">
                <a16:creationId xmlns:a16="http://schemas.microsoft.com/office/drawing/2014/main" id="{BB3C2DA6-D8F3-1372-455E-68FF3AD8983D}"/>
              </a:ext>
            </a:extLst>
          </p:cNvPr>
          <p:cNvSpPr txBox="1">
            <a:spLocks noChangeArrowheads="1"/>
          </p:cNvSpPr>
          <p:nvPr/>
        </p:nvSpPr>
        <p:spPr bwMode="auto">
          <a:xfrm>
            <a:off x="666750" y="3884613"/>
            <a:ext cx="32766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19 Lesson plan &amp; resources</a:t>
            </a:r>
          </a:p>
          <a:p>
            <a:pPr eaLnBrk="1" hangingPunct="1"/>
            <a:endParaRPr lang="en-GB" altLang="en-US" sz="1200"/>
          </a:p>
          <a:p>
            <a:pPr eaLnBrk="1" hangingPunct="1"/>
            <a:r>
              <a:rPr lang="en-GB" altLang="en-US" sz="1200" b="1">
                <a:hlinkClick r:id="rId4"/>
              </a:rPr>
              <a:t>Topic overview and lesson </a:t>
            </a:r>
            <a:endParaRPr lang="en-GB" altLang="en-US" sz="1200" b="1"/>
          </a:p>
          <a:p>
            <a:pPr eaLnBrk="1" hangingPunct="1"/>
            <a:r>
              <a:rPr lang="en-GB" altLang="en-US" sz="1200" b="1">
                <a:hlinkClick r:id="rId5"/>
              </a:rPr>
              <a:t>Week 19 – all resources zip folder</a:t>
            </a:r>
            <a:endParaRPr lang="en-GB" altLang="en-US" sz="1200" b="1"/>
          </a:p>
          <a:p>
            <a:pPr eaLnBrk="1" hangingPunct="1"/>
            <a:endParaRPr lang="en-GB" altLang="en-US" sz="1200" b="1"/>
          </a:p>
          <a:p>
            <a:pPr eaLnBrk="1" hangingPunct="1"/>
            <a:r>
              <a:rPr lang="en-GB" altLang="en-US" sz="1200" b="1">
                <a:hlinkClick r:id="rId6"/>
              </a:rPr>
              <a:t>Teaching Guidance </a:t>
            </a:r>
            <a:endParaRPr lang="en-GB" altLang="en-US" sz="1200" b="1"/>
          </a:p>
          <a:p>
            <a:pPr eaLnBrk="1" hangingPunct="1"/>
            <a:r>
              <a:rPr lang="en-GB" altLang="en-US" sz="1200" b="1">
                <a:hlinkClick r:id="rId7"/>
              </a:rPr>
              <a:t>Rationale</a:t>
            </a:r>
            <a:r>
              <a:rPr lang="en-GB" altLang="en-US" sz="1200" b="1"/>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3">
            <a:extLst>
              <a:ext uri="{FF2B5EF4-FFF2-40B4-BE49-F238E27FC236}">
                <a16:creationId xmlns:a16="http://schemas.microsoft.com/office/drawing/2014/main" id="{CF2BF2CA-D239-48F4-8954-6CC4862090AC}"/>
              </a:ext>
            </a:extLst>
          </p:cNvPr>
          <p:cNvSpPr txBox="1">
            <a:spLocks noChangeArrowheads="1"/>
          </p:cNvSpPr>
          <p:nvPr/>
        </p:nvSpPr>
        <p:spPr bwMode="auto">
          <a:xfrm>
            <a:off x="306388" y="436563"/>
            <a:ext cx="77771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20</a:t>
            </a:r>
            <a:r>
              <a:rPr lang="en-GB" altLang="en-US" sz="1800" b="1">
                <a:latin typeface="Verdana" panose="020B0604030504040204" pitchFamily="34" charset="0"/>
              </a:rPr>
              <a:t> - Surface area &amp; area of compound shapes</a:t>
            </a:r>
            <a:endParaRPr lang="en-GB" altLang="en-US" sz="1800"/>
          </a:p>
        </p:txBody>
      </p:sp>
      <p:sp>
        <p:nvSpPr>
          <p:cNvPr id="9" name="Rectangle 8">
            <a:hlinkClick r:id="rId3" action="ppaction://hlinksldjump"/>
            <a:extLst>
              <a:ext uri="{FF2B5EF4-FFF2-40B4-BE49-F238E27FC236}">
                <a16:creationId xmlns:a16="http://schemas.microsoft.com/office/drawing/2014/main" id="{F3C678D4-07B4-F932-06DF-A6C630DCB779}"/>
              </a:ext>
            </a:extLst>
          </p:cNvPr>
          <p:cNvSpPr/>
          <p:nvPr/>
        </p:nvSpPr>
        <p:spPr>
          <a:xfrm>
            <a:off x="6219825" y="177800"/>
            <a:ext cx="2000250" cy="785813"/>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3796" name="TextBox 3">
            <a:extLst>
              <a:ext uri="{FF2B5EF4-FFF2-40B4-BE49-F238E27FC236}">
                <a16:creationId xmlns:a16="http://schemas.microsoft.com/office/drawing/2014/main" id="{8C268C2E-5CBC-77C1-FE41-309D9CF9150E}"/>
              </a:ext>
            </a:extLst>
          </p:cNvPr>
          <p:cNvSpPr txBox="1">
            <a:spLocks noChangeArrowheads="1"/>
          </p:cNvSpPr>
          <p:nvPr/>
        </p:nvSpPr>
        <p:spPr bwMode="auto">
          <a:xfrm>
            <a:off x="666750" y="1260475"/>
            <a:ext cx="9575800" cy="120015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Surface area has been visited previously but is still a common area of difficulty. This revision week focuses upon surface area within a range of 3D shapes. Skip shapes as required, according to student knowledge.</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214D411B-7ACE-E465-CDB1-E85B9A853000}"/>
              </a:ext>
            </a:extLst>
          </p:cNvPr>
          <p:cNvSpPr txBox="1"/>
          <p:nvPr/>
        </p:nvSpPr>
        <p:spPr>
          <a:xfrm>
            <a:off x="676275" y="2643188"/>
            <a:ext cx="9577388" cy="1014412"/>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20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calculating surface area of a range of 3D shapes. </a:t>
            </a:r>
          </a:p>
          <a:p>
            <a:pPr marL="171450" indent="-171450">
              <a:buFont typeface="Arial" panose="020B0604020202020204" pitchFamily="34" charset="0"/>
              <a:buChar char="•"/>
              <a:defRPr/>
            </a:pPr>
            <a:r>
              <a:rPr lang="en-GB" sz="1200" dirty="0">
                <a:latin typeface="Arial" charset="0"/>
                <a:cs typeface="+mn-cs"/>
              </a:rPr>
              <a:t>To apply a range of area calculations. </a:t>
            </a:r>
          </a:p>
          <a:p>
            <a:pPr marL="171450" indent="-171450">
              <a:buFont typeface="Arial" panose="020B0604020202020204" pitchFamily="34" charset="0"/>
              <a:buChar char="•"/>
              <a:defRPr/>
            </a:pPr>
            <a:r>
              <a:rPr lang="en-GB" sz="1200" dirty="0">
                <a:latin typeface="Arial" charset="0"/>
                <a:cs typeface="+mn-cs"/>
              </a:rPr>
              <a:t>To consider strategies for dealing with more problem solving questions. </a:t>
            </a:r>
          </a:p>
        </p:txBody>
      </p:sp>
      <p:sp>
        <p:nvSpPr>
          <p:cNvPr id="33798" name="TextBox 5">
            <a:extLst>
              <a:ext uri="{FF2B5EF4-FFF2-40B4-BE49-F238E27FC236}">
                <a16:creationId xmlns:a16="http://schemas.microsoft.com/office/drawing/2014/main" id="{FA78F275-F152-E7B3-1243-04020E87022A}"/>
              </a:ext>
            </a:extLst>
          </p:cNvPr>
          <p:cNvSpPr txBox="1">
            <a:spLocks noChangeArrowheads="1"/>
          </p:cNvSpPr>
          <p:nvPr/>
        </p:nvSpPr>
        <p:spPr bwMode="auto">
          <a:xfrm>
            <a:off x="666750" y="3884613"/>
            <a:ext cx="37084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20 Lesson plan &amp; resources</a:t>
            </a:r>
          </a:p>
          <a:p>
            <a:pPr eaLnBrk="1" hangingPunct="1"/>
            <a:endParaRPr lang="en-GB" altLang="en-US" sz="1200"/>
          </a:p>
          <a:p>
            <a:pPr eaLnBrk="1" hangingPunct="1"/>
            <a:r>
              <a:rPr lang="en-GB" altLang="en-US" sz="1200" b="1">
                <a:hlinkClick r:id="rId4"/>
              </a:rPr>
              <a:t>Topic overview and lesson plans </a:t>
            </a:r>
            <a:endParaRPr lang="en-GB" altLang="en-US" sz="1200" b="1"/>
          </a:p>
          <a:p>
            <a:pPr eaLnBrk="1" hangingPunct="1"/>
            <a:r>
              <a:rPr lang="en-GB" altLang="en-US" sz="1200" b="1">
                <a:hlinkClick r:id="rId5"/>
              </a:rPr>
              <a:t>Week 20 – all resources zip folder</a:t>
            </a:r>
            <a:endParaRPr lang="en-GB" altLang="en-US" sz="1200" b="1"/>
          </a:p>
          <a:p>
            <a:pPr eaLnBrk="1" hangingPunct="1"/>
            <a:endParaRPr lang="en-GB" altLang="en-US" sz="1200"/>
          </a:p>
          <a:p>
            <a:pPr eaLnBrk="1" hangingPunct="1"/>
            <a:r>
              <a:rPr lang="en-GB" altLang="en-US" sz="1200" b="1">
                <a:hlinkClick r:id="rId6"/>
              </a:rPr>
              <a:t>Teaching Guidance </a:t>
            </a:r>
            <a:endParaRPr lang="en-GB" altLang="en-US" sz="1200" b="1"/>
          </a:p>
          <a:p>
            <a:pPr eaLnBrk="1" hangingPunct="1"/>
            <a:r>
              <a:rPr lang="en-GB" altLang="en-US" sz="1200" b="1">
                <a:hlinkClick r:id="rId7"/>
              </a:rPr>
              <a:t>Rationale</a:t>
            </a:r>
            <a:endParaRPr lang="en-GB" altLang="en-US" sz="12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3">
            <a:extLst>
              <a:ext uri="{FF2B5EF4-FFF2-40B4-BE49-F238E27FC236}">
                <a16:creationId xmlns:a16="http://schemas.microsoft.com/office/drawing/2014/main" id="{D9BF2E3D-0D52-90AF-6DF7-0233A609C584}"/>
              </a:ext>
            </a:extLst>
          </p:cNvPr>
          <p:cNvSpPr txBox="1">
            <a:spLocks noChangeArrowheads="1"/>
          </p:cNvSpPr>
          <p:nvPr/>
        </p:nvSpPr>
        <p:spPr bwMode="auto">
          <a:xfrm>
            <a:off x="306388" y="436563"/>
            <a:ext cx="77771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21</a:t>
            </a:r>
            <a:r>
              <a:rPr lang="en-GB" altLang="en-US" sz="1800" b="1">
                <a:latin typeface="Verdana" panose="020B0604030504040204" pitchFamily="34" charset="0"/>
              </a:rPr>
              <a:t> - Standard form/loci &amp; constructions</a:t>
            </a:r>
            <a:endParaRPr lang="en-GB" altLang="en-US" sz="1800"/>
          </a:p>
        </p:txBody>
      </p:sp>
      <p:sp>
        <p:nvSpPr>
          <p:cNvPr id="9" name="Rectangle 8">
            <a:hlinkClick r:id="rId3" action="ppaction://hlinksldjump"/>
            <a:extLst>
              <a:ext uri="{FF2B5EF4-FFF2-40B4-BE49-F238E27FC236}">
                <a16:creationId xmlns:a16="http://schemas.microsoft.com/office/drawing/2014/main" id="{F6BC2205-FA3A-666A-658F-24942987A05A}"/>
              </a:ext>
            </a:extLst>
          </p:cNvPr>
          <p:cNvSpPr/>
          <p:nvPr/>
        </p:nvSpPr>
        <p:spPr>
          <a:xfrm>
            <a:off x="6219825" y="177800"/>
            <a:ext cx="2000250" cy="785813"/>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4820" name="TextBox 3">
            <a:extLst>
              <a:ext uri="{FF2B5EF4-FFF2-40B4-BE49-F238E27FC236}">
                <a16:creationId xmlns:a16="http://schemas.microsoft.com/office/drawing/2014/main" id="{EF6D2F5A-D776-9BBD-804A-A1AA6E4F75DA}"/>
              </a:ext>
            </a:extLst>
          </p:cNvPr>
          <p:cNvSpPr txBox="1">
            <a:spLocks noChangeArrowheads="1"/>
          </p:cNvSpPr>
          <p:nvPr/>
        </p:nvSpPr>
        <p:spPr bwMode="auto">
          <a:xfrm>
            <a:off x="666750" y="1260475"/>
            <a:ext cx="95758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Topics have been chosen as they naturally follow on from previous work and are accessible in terms of understanding once misconceptions are overcome. Misconceptions with standard form often stem from misunderstanding the reason for using standard form in the first place, hence the suggestion of the starter video. Multiplying does not always mean that a number gets bigger either.</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D1EE0004-B0F4-2845-6349-069330F52C94}"/>
              </a:ext>
            </a:extLst>
          </p:cNvPr>
          <p:cNvSpPr txBox="1"/>
          <p:nvPr/>
        </p:nvSpPr>
        <p:spPr>
          <a:xfrm>
            <a:off x="676275" y="2865438"/>
            <a:ext cx="9577388" cy="101600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21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 able to convert numbers into and from standard form and calculate effectively with various standard form numbers. </a:t>
            </a:r>
          </a:p>
          <a:p>
            <a:pPr marL="171450" indent="-171450">
              <a:buFont typeface="Arial" panose="020B0604020202020204" pitchFamily="34" charset="0"/>
              <a:buChar char="•"/>
              <a:defRPr/>
            </a:pPr>
            <a:r>
              <a:rPr lang="en-GB" sz="1200" dirty="0">
                <a:latin typeface="Arial" charset="0"/>
                <a:cs typeface="+mn-cs"/>
              </a:rPr>
              <a:t>To use construction skills to create accurate geometric drawings. </a:t>
            </a:r>
          </a:p>
          <a:p>
            <a:pPr marL="171450" indent="-171450">
              <a:buFont typeface="Arial" panose="020B0604020202020204" pitchFamily="34" charset="0"/>
              <a:buChar char="•"/>
              <a:defRPr/>
            </a:pPr>
            <a:r>
              <a:rPr lang="en-GB" sz="1200" dirty="0">
                <a:latin typeface="Arial" charset="0"/>
                <a:cs typeface="+mn-cs"/>
              </a:rPr>
              <a:t>To identify and construct loci. </a:t>
            </a:r>
          </a:p>
        </p:txBody>
      </p:sp>
      <p:sp>
        <p:nvSpPr>
          <p:cNvPr id="34822" name="TextBox 5">
            <a:extLst>
              <a:ext uri="{FF2B5EF4-FFF2-40B4-BE49-F238E27FC236}">
                <a16:creationId xmlns:a16="http://schemas.microsoft.com/office/drawing/2014/main" id="{B4EBCF49-DFED-37C3-82F6-05813F0840CA}"/>
              </a:ext>
            </a:extLst>
          </p:cNvPr>
          <p:cNvSpPr txBox="1">
            <a:spLocks noChangeArrowheads="1"/>
          </p:cNvSpPr>
          <p:nvPr/>
        </p:nvSpPr>
        <p:spPr bwMode="auto">
          <a:xfrm>
            <a:off x="666750" y="4054475"/>
            <a:ext cx="3276600"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21 Lesson plan &amp; resources</a:t>
            </a:r>
          </a:p>
          <a:p>
            <a:pPr eaLnBrk="1" hangingPunct="1"/>
            <a:endParaRPr lang="en-GB" altLang="en-US" sz="1200"/>
          </a:p>
          <a:p>
            <a:pPr eaLnBrk="1" hangingPunct="1"/>
            <a:r>
              <a:rPr lang="en-GB" altLang="en-US" sz="1200" b="1">
                <a:hlinkClick r:id="rId4"/>
              </a:rPr>
              <a:t>Topic overview and lesson plans </a:t>
            </a:r>
            <a:endParaRPr lang="en-GB" altLang="en-US" sz="1200" b="1"/>
          </a:p>
          <a:p>
            <a:pPr eaLnBrk="1" hangingPunct="1"/>
            <a:r>
              <a:rPr lang="en-GB" altLang="en-US" sz="1200" b="1">
                <a:hlinkClick r:id="rId5"/>
              </a:rPr>
              <a:t>Week 21 – all resources zip folder</a:t>
            </a:r>
            <a:endParaRPr lang="en-GB" altLang="en-US" sz="1200" b="1"/>
          </a:p>
          <a:p>
            <a:pPr eaLnBrk="1" hangingPunct="1"/>
            <a:endParaRPr lang="en-GB" altLang="en-US" sz="1200"/>
          </a:p>
          <a:p>
            <a:pPr eaLnBrk="1" hangingPunct="1"/>
            <a:r>
              <a:rPr lang="en-GB" altLang="en-US" sz="1200" b="1">
                <a:hlinkClick r:id="rId6"/>
              </a:rPr>
              <a:t>Teaching Guidance</a:t>
            </a:r>
            <a:endParaRPr lang="en-GB" altLang="en-US" sz="1200" b="1"/>
          </a:p>
          <a:p>
            <a:pPr eaLnBrk="1" hangingPunct="1"/>
            <a:r>
              <a:rPr lang="en-GB" altLang="en-US" sz="1200" b="1">
                <a:hlinkClick r:id="rId7"/>
              </a:rPr>
              <a:t>Rationale</a:t>
            </a:r>
            <a:endParaRPr lang="en-GB" altLang="en-US" sz="12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3">
            <a:extLst>
              <a:ext uri="{FF2B5EF4-FFF2-40B4-BE49-F238E27FC236}">
                <a16:creationId xmlns:a16="http://schemas.microsoft.com/office/drawing/2014/main" id="{1420C3B0-E7E0-79D8-29FE-B77B9152F107}"/>
              </a:ext>
            </a:extLst>
          </p:cNvPr>
          <p:cNvSpPr txBox="1">
            <a:spLocks noChangeArrowheads="1"/>
          </p:cNvSpPr>
          <p:nvPr/>
        </p:nvSpPr>
        <p:spPr bwMode="auto">
          <a:xfrm>
            <a:off x="450850" y="477838"/>
            <a:ext cx="6983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22</a:t>
            </a:r>
            <a:r>
              <a:rPr lang="en-GB" altLang="en-US" sz="1800" b="1">
                <a:latin typeface="Verdana" panose="020B0604030504040204" pitchFamily="34" charset="0"/>
              </a:rPr>
              <a:t> - Distance/time graphs &amp; scatter graphs</a:t>
            </a:r>
            <a:endParaRPr lang="en-GB" altLang="en-US" sz="1800"/>
          </a:p>
        </p:txBody>
      </p:sp>
      <p:sp>
        <p:nvSpPr>
          <p:cNvPr id="7" name="Right Arrow 6">
            <a:hlinkClick r:id="" action="ppaction://hlinkshowjump?jump=nextslide"/>
            <a:extLst>
              <a:ext uri="{FF2B5EF4-FFF2-40B4-BE49-F238E27FC236}">
                <a16:creationId xmlns:a16="http://schemas.microsoft.com/office/drawing/2014/main" id="{9A920058-BACA-5F37-0C4B-AC83EEF62148}"/>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5844" name="TextBox 3">
            <a:extLst>
              <a:ext uri="{FF2B5EF4-FFF2-40B4-BE49-F238E27FC236}">
                <a16:creationId xmlns:a16="http://schemas.microsoft.com/office/drawing/2014/main" id="{A9297FEA-17F7-9EFE-302A-1E6EAAA1EC9A}"/>
              </a:ext>
            </a:extLst>
          </p:cNvPr>
          <p:cNvSpPr txBox="1">
            <a:spLocks noChangeArrowheads="1"/>
          </p:cNvSpPr>
          <p:nvPr/>
        </p:nvSpPr>
        <p:spPr bwMode="auto">
          <a:xfrm>
            <a:off x="666750" y="1260475"/>
            <a:ext cx="9575800" cy="1384300"/>
          </a:xfrm>
          <a:prstGeom prst="rect">
            <a:avLst/>
          </a:prstGeom>
          <a:solidFill>
            <a:schemeClr val="bg1"/>
          </a:solidFill>
          <a:ln w="9525">
            <a:solidFill>
              <a:srgbClr val="FFC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Scatter graphs go beyond correlation and exploration causations as well. This will be a new topic area at this level for your students. </a:t>
            </a:r>
          </a:p>
          <a:p>
            <a:pPr eaLnBrk="1" hangingPunct="1"/>
            <a:r>
              <a:rPr lang="en-GB" altLang="en-US" sz="1200"/>
              <a:t> </a:t>
            </a:r>
          </a:p>
          <a:p>
            <a:pPr eaLnBrk="1" hangingPunct="1"/>
            <a:r>
              <a:rPr lang="en-GB" altLang="en-US" sz="1200"/>
              <a:t>Straight Line graphs contain a large amount of coverage and it is worth spending time on so this may spill over into the third lesson.</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B27327A0-A71F-8FE6-2735-89398401E304}"/>
              </a:ext>
            </a:extLst>
          </p:cNvPr>
          <p:cNvSpPr txBox="1"/>
          <p:nvPr/>
        </p:nvSpPr>
        <p:spPr>
          <a:xfrm>
            <a:off x="661988" y="2843213"/>
            <a:ext cx="9575800" cy="1016000"/>
          </a:xfrm>
          <a:prstGeom prst="rect">
            <a:avLst/>
          </a:prstGeom>
          <a:solidFill>
            <a:schemeClr val="bg1"/>
          </a:solidFill>
          <a:ln>
            <a:solidFill>
              <a:srgbClr val="FFC000"/>
            </a:solidFill>
          </a:ln>
        </p:spPr>
        <p:txBody>
          <a:bodyPr>
            <a:spAutoFit/>
          </a:bodyPr>
          <a:lstStyle/>
          <a:p>
            <a:pPr>
              <a:defRPr/>
            </a:pPr>
            <a:r>
              <a:rPr lang="en-GB" sz="1200" b="1" dirty="0">
                <a:latin typeface="Arial" charset="0"/>
                <a:cs typeface="+mn-cs"/>
              </a:rPr>
              <a:t>Week 22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Arial" charset="0"/>
              </a:rPr>
              <a:t>To use and convert between compound measures.</a:t>
            </a:r>
          </a:p>
          <a:p>
            <a:pPr marL="171450" indent="-171450">
              <a:buFont typeface="Arial" panose="020B0604020202020204" pitchFamily="34" charset="0"/>
              <a:buChar char="•"/>
              <a:defRPr/>
            </a:pPr>
            <a:r>
              <a:rPr lang="en-GB" sz="1200" dirty="0">
                <a:latin typeface="Arial" charset="0"/>
                <a:cs typeface="Arial" charset="0"/>
              </a:rPr>
              <a:t>To plot and interpret scatter diagrams, describe correlation, identify outliers and describe causation and predict results. </a:t>
            </a:r>
          </a:p>
          <a:p>
            <a:pPr marL="171450" indent="-171450">
              <a:buFont typeface="Arial" panose="020B0604020202020204" pitchFamily="34" charset="0"/>
              <a:buChar char="•"/>
              <a:defRPr/>
            </a:pPr>
            <a:r>
              <a:rPr lang="en-GB" sz="1200" dirty="0">
                <a:latin typeface="Arial" charset="0"/>
                <a:cs typeface="Arial" charset="0"/>
              </a:rPr>
              <a:t>To identify the main features of straight line graphs, find gradients and identify equations.</a:t>
            </a:r>
          </a:p>
        </p:txBody>
      </p:sp>
      <p:sp>
        <p:nvSpPr>
          <p:cNvPr id="35846" name="TextBox 5">
            <a:extLst>
              <a:ext uri="{FF2B5EF4-FFF2-40B4-BE49-F238E27FC236}">
                <a16:creationId xmlns:a16="http://schemas.microsoft.com/office/drawing/2014/main" id="{EF411112-6AD9-F9AE-F379-7AD5A7E5BFAF}"/>
              </a:ext>
            </a:extLst>
          </p:cNvPr>
          <p:cNvSpPr txBox="1">
            <a:spLocks noChangeArrowheads="1"/>
          </p:cNvSpPr>
          <p:nvPr/>
        </p:nvSpPr>
        <p:spPr bwMode="auto">
          <a:xfrm>
            <a:off x="661988" y="4059238"/>
            <a:ext cx="3281362" cy="1384300"/>
          </a:xfrm>
          <a:prstGeom prst="rect">
            <a:avLst/>
          </a:prstGeom>
          <a:solidFill>
            <a:schemeClr val="bg1"/>
          </a:solidFill>
          <a:ln w="9525">
            <a:solidFill>
              <a:srgbClr val="FFC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22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22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3">
            <a:extLst>
              <a:ext uri="{FF2B5EF4-FFF2-40B4-BE49-F238E27FC236}">
                <a16:creationId xmlns:a16="http://schemas.microsoft.com/office/drawing/2014/main" id="{21F87C60-4CE7-185F-3E18-DF3855FD2437}"/>
              </a:ext>
            </a:extLst>
          </p:cNvPr>
          <p:cNvSpPr txBox="1">
            <a:spLocks noChangeArrowheads="1"/>
          </p:cNvSpPr>
          <p:nvPr/>
        </p:nvSpPr>
        <p:spPr bwMode="auto">
          <a:xfrm>
            <a:off x="450850" y="363538"/>
            <a:ext cx="6767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23</a:t>
            </a:r>
            <a:r>
              <a:rPr lang="en-GB" altLang="en-US" sz="1800" b="1">
                <a:latin typeface="Verdana" panose="020B0604030504040204" pitchFamily="34" charset="0"/>
              </a:rPr>
              <a:t> - Volume of a prism/Venn diagrams</a:t>
            </a:r>
            <a:endParaRPr lang="en-GB" altLang="en-US" sz="1800"/>
          </a:p>
        </p:txBody>
      </p:sp>
      <p:sp>
        <p:nvSpPr>
          <p:cNvPr id="10" name="Right Arrow 9">
            <a:hlinkClick r:id="" action="ppaction://hlinkshowjump?jump=nextslide"/>
            <a:extLst>
              <a:ext uri="{FF2B5EF4-FFF2-40B4-BE49-F238E27FC236}">
                <a16:creationId xmlns:a16="http://schemas.microsoft.com/office/drawing/2014/main" id="{EBFBC405-A1C9-4FC2-2A52-97773ECE834B}"/>
              </a:ext>
            </a:extLst>
          </p:cNvPr>
          <p:cNvSpPr/>
          <p:nvPr/>
        </p:nvSpPr>
        <p:spPr>
          <a:xfrm>
            <a:off x="6905625" y="673258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6868" name="TextBox 3">
            <a:extLst>
              <a:ext uri="{FF2B5EF4-FFF2-40B4-BE49-F238E27FC236}">
                <a16:creationId xmlns:a16="http://schemas.microsoft.com/office/drawing/2014/main" id="{F46FB2FF-44D7-6948-4AFE-6A7396BBFBA3}"/>
              </a:ext>
            </a:extLst>
          </p:cNvPr>
          <p:cNvSpPr txBox="1">
            <a:spLocks noChangeArrowheads="1"/>
          </p:cNvSpPr>
          <p:nvPr/>
        </p:nvSpPr>
        <p:spPr bwMode="auto">
          <a:xfrm>
            <a:off x="666750" y="1260475"/>
            <a:ext cx="9575800" cy="1754188"/>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Volume has purposely been split from area and surface area calculations as they can cause confusion when revised together. Venn diagrams are a new topic area completely for this level of student.</a:t>
            </a:r>
          </a:p>
          <a:p>
            <a:pPr eaLnBrk="1" hangingPunct="1"/>
            <a:r>
              <a:rPr lang="en-GB" altLang="en-US" sz="1200"/>
              <a:t> </a:t>
            </a:r>
          </a:p>
          <a:p>
            <a:pPr eaLnBrk="1" hangingPunct="1"/>
            <a:r>
              <a:rPr lang="en-GB" altLang="en-US" sz="1200"/>
              <a:t>Problem solving and functional style questions often carry four marks and are commonly not answered well. Take time to explore model answers with peer assessment.</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5" name="TextBox 4">
            <a:extLst>
              <a:ext uri="{FF2B5EF4-FFF2-40B4-BE49-F238E27FC236}">
                <a16:creationId xmlns:a16="http://schemas.microsoft.com/office/drawing/2014/main" id="{2FC77CB4-A8ED-D609-825C-573BD612918B}"/>
              </a:ext>
            </a:extLst>
          </p:cNvPr>
          <p:cNvSpPr txBox="1"/>
          <p:nvPr/>
        </p:nvSpPr>
        <p:spPr>
          <a:xfrm>
            <a:off x="676275" y="3184525"/>
            <a:ext cx="9577388" cy="1016000"/>
          </a:xfrm>
          <a:prstGeom prst="rect">
            <a:avLst/>
          </a:prstGeom>
          <a:solidFill>
            <a:schemeClr val="bg1"/>
          </a:solidFill>
          <a:ln>
            <a:solidFill>
              <a:srgbClr val="00B050"/>
            </a:solidFill>
          </a:ln>
        </p:spPr>
        <p:txBody>
          <a:bodyPr>
            <a:spAutoFit/>
          </a:bodyPr>
          <a:lstStyle/>
          <a:p>
            <a:pPr>
              <a:defRPr/>
            </a:pPr>
            <a:r>
              <a:rPr lang="en-GB" sz="1200" b="1" dirty="0">
                <a:latin typeface="Arial" charset="0"/>
                <a:cs typeface="+mn-cs"/>
              </a:rPr>
              <a:t>Week 23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Arial" charset="0"/>
              </a:rPr>
              <a:t>To become familiar with volume of a prism calculations – can be extended to cover cuboids and cylinders.</a:t>
            </a:r>
          </a:p>
          <a:p>
            <a:pPr marL="171450" indent="-171450">
              <a:buFont typeface="Arial" panose="020B0604020202020204" pitchFamily="34" charset="0"/>
              <a:buChar char="•"/>
              <a:defRPr/>
            </a:pPr>
            <a:r>
              <a:rPr lang="en-GB" sz="1200" dirty="0">
                <a:latin typeface="Arial" charset="0"/>
                <a:cs typeface="Arial" charset="0"/>
              </a:rPr>
              <a:t>To use various Venn diagram representations to solve probability questions. </a:t>
            </a:r>
          </a:p>
          <a:p>
            <a:pPr marL="171450" indent="-171450">
              <a:buFont typeface="Arial" panose="020B0604020202020204" pitchFamily="34" charset="0"/>
              <a:buChar char="•"/>
              <a:defRPr/>
            </a:pPr>
            <a:r>
              <a:rPr lang="en-GB" sz="1200" dirty="0">
                <a:latin typeface="Arial" charset="0"/>
                <a:cs typeface="Arial" charset="0"/>
              </a:rPr>
              <a:t>To identify main features of problem solving and functional questions. </a:t>
            </a:r>
          </a:p>
        </p:txBody>
      </p:sp>
      <p:sp>
        <p:nvSpPr>
          <p:cNvPr id="36870" name="TextBox 5">
            <a:extLst>
              <a:ext uri="{FF2B5EF4-FFF2-40B4-BE49-F238E27FC236}">
                <a16:creationId xmlns:a16="http://schemas.microsoft.com/office/drawing/2014/main" id="{24020076-1E3E-229C-C202-92802373CC7E}"/>
              </a:ext>
            </a:extLst>
          </p:cNvPr>
          <p:cNvSpPr txBox="1">
            <a:spLocks noChangeArrowheads="1"/>
          </p:cNvSpPr>
          <p:nvPr/>
        </p:nvSpPr>
        <p:spPr bwMode="auto">
          <a:xfrm>
            <a:off x="666750" y="4362450"/>
            <a:ext cx="3205163" cy="1384300"/>
          </a:xfrm>
          <a:prstGeom prst="rect">
            <a:avLst/>
          </a:prstGeom>
          <a:solidFill>
            <a:schemeClr val="bg1"/>
          </a:solidFill>
          <a:ln w="9525">
            <a:solidFill>
              <a:srgbClr val="00B05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23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23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3">
            <a:extLst>
              <a:ext uri="{FF2B5EF4-FFF2-40B4-BE49-F238E27FC236}">
                <a16:creationId xmlns:a16="http://schemas.microsoft.com/office/drawing/2014/main" id="{ABF8DEF4-59FF-D5F5-532D-E10B8455C3B0}"/>
              </a:ext>
            </a:extLst>
          </p:cNvPr>
          <p:cNvSpPr txBox="1">
            <a:spLocks noChangeArrowheads="1"/>
          </p:cNvSpPr>
          <p:nvPr/>
        </p:nvSpPr>
        <p:spPr bwMode="auto">
          <a:xfrm>
            <a:off x="423863" y="411163"/>
            <a:ext cx="67691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24</a:t>
            </a:r>
            <a:r>
              <a:rPr lang="en-GB" altLang="en-US" sz="1800" b="1">
                <a:latin typeface="Verdana" panose="020B0604030504040204" pitchFamily="34" charset="0"/>
              </a:rPr>
              <a:t> - Consolidation</a:t>
            </a:r>
          </a:p>
          <a:p>
            <a:pPr eaLnBrk="1" hangingPunct="1"/>
            <a:r>
              <a:rPr lang="en-GB" altLang="en-US" sz="1800" b="1">
                <a:latin typeface="Verdana" panose="020B0604030504040204" pitchFamily="34" charset="0"/>
              </a:rPr>
              <a:t>              </a:t>
            </a:r>
            <a:endParaRPr lang="en-GB" altLang="en-US" sz="1800"/>
          </a:p>
        </p:txBody>
      </p:sp>
      <p:sp>
        <p:nvSpPr>
          <p:cNvPr id="13" name="Rectangle 12">
            <a:hlinkClick r:id="" action="ppaction://hlinkshowjump?jump=nextslide"/>
            <a:extLst>
              <a:ext uri="{FF2B5EF4-FFF2-40B4-BE49-F238E27FC236}">
                <a16:creationId xmlns:a16="http://schemas.microsoft.com/office/drawing/2014/main" id="{37053E36-2419-DC5F-885B-32089ECAC0C3}"/>
              </a:ext>
            </a:extLst>
          </p:cNvPr>
          <p:cNvSpPr/>
          <p:nvPr/>
        </p:nvSpPr>
        <p:spPr>
          <a:xfrm>
            <a:off x="6956425" y="163513"/>
            <a:ext cx="1784350" cy="966787"/>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4" name="Rectangle 13">
            <a:hlinkClick r:id="rId3" action="ppaction://hlinksldjump"/>
            <a:extLst>
              <a:ext uri="{FF2B5EF4-FFF2-40B4-BE49-F238E27FC236}">
                <a16:creationId xmlns:a16="http://schemas.microsoft.com/office/drawing/2014/main" id="{5E3AF812-D14E-0669-7BA0-436D4035D590}"/>
              </a:ext>
            </a:extLst>
          </p:cNvPr>
          <p:cNvSpPr/>
          <p:nvPr/>
        </p:nvSpPr>
        <p:spPr>
          <a:xfrm>
            <a:off x="6956425" y="36513"/>
            <a:ext cx="1784350" cy="965200"/>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37893" name="TextBox 4">
            <a:extLst>
              <a:ext uri="{FF2B5EF4-FFF2-40B4-BE49-F238E27FC236}">
                <a16:creationId xmlns:a16="http://schemas.microsoft.com/office/drawing/2014/main" id="{B7B18B8F-00FF-00D2-58E5-E79845FE2B96}"/>
              </a:ext>
            </a:extLst>
          </p:cNvPr>
          <p:cNvSpPr txBox="1">
            <a:spLocks noChangeArrowheads="1"/>
          </p:cNvSpPr>
          <p:nvPr/>
        </p:nvSpPr>
        <p:spPr bwMode="auto">
          <a:xfrm>
            <a:off x="666750" y="1260475"/>
            <a:ext cx="9575800" cy="2124075"/>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endParaRPr lang="en-GB" altLang="en-US" sz="1200"/>
          </a:p>
          <a:p>
            <a:pPr eaLnBrk="1" hangingPunct="1"/>
            <a:r>
              <a:rPr lang="en-GB" altLang="en-US" sz="1200" b="1"/>
              <a:t> </a:t>
            </a:r>
            <a:endParaRPr lang="en-GB" altLang="en-US" sz="1200"/>
          </a:p>
          <a:p>
            <a:pPr eaLnBrk="1" hangingPunct="1"/>
            <a:r>
              <a:rPr lang="en-GB" altLang="en-US" sz="1200"/>
              <a:t>As with Week 12 in the Autumn Term, Week 24 comes before the end of term and is a time for reflection and consolidation of skills. Resit students commonly struggle with memory difficulties and retaining information. Don’t forget that they will have seen all of this maths before…but they cannot do it all. </a:t>
            </a:r>
          </a:p>
          <a:p>
            <a:pPr eaLnBrk="1" hangingPunct="1"/>
            <a:r>
              <a:rPr lang="en-GB" altLang="en-US" sz="1200"/>
              <a:t> </a:t>
            </a:r>
          </a:p>
          <a:p>
            <a:pPr eaLnBrk="1" hangingPunct="1"/>
            <a:r>
              <a:rPr lang="en-GB" altLang="en-US" sz="1200"/>
              <a:t>Doing a topic once and moving on will not guarantee successful outcomes. This week is time for a revision with more exam questions, clarifying misconceptions and more practice, practice, practice. A full exam paper is the culmination over the term with progress being identified and celebrated.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6" name="TextBox 5">
            <a:extLst>
              <a:ext uri="{FF2B5EF4-FFF2-40B4-BE49-F238E27FC236}">
                <a16:creationId xmlns:a16="http://schemas.microsoft.com/office/drawing/2014/main" id="{319460C1-07C6-6C87-D3BA-2F310CF81E71}"/>
              </a:ext>
            </a:extLst>
          </p:cNvPr>
          <p:cNvSpPr txBox="1"/>
          <p:nvPr/>
        </p:nvSpPr>
        <p:spPr>
          <a:xfrm>
            <a:off x="661988" y="3548063"/>
            <a:ext cx="9575800" cy="1016000"/>
          </a:xfrm>
          <a:prstGeom prst="rect">
            <a:avLst/>
          </a:prstGeom>
          <a:solidFill>
            <a:schemeClr val="bg1"/>
          </a:solidFill>
          <a:ln>
            <a:solidFill>
              <a:srgbClr val="FFFF00"/>
            </a:solidFill>
          </a:ln>
        </p:spPr>
        <p:txBody>
          <a:bodyPr>
            <a:spAutoFit/>
          </a:bodyPr>
          <a:lstStyle/>
          <a:p>
            <a:pPr>
              <a:defRPr/>
            </a:pPr>
            <a:r>
              <a:rPr lang="en-GB" sz="1200" b="1" dirty="0">
                <a:latin typeface="Arial" charset="0"/>
                <a:cs typeface="+mn-cs"/>
              </a:rPr>
              <a:t>Week 24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common exam pitfalls.</a:t>
            </a:r>
          </a:p>
          <a:p>
            <a:pPr marL="171450" indent="-171450">
              <a:buFont typeface="Arial" panose="020B0604020202020204" pitchFamily="34" charset="0"/>
              <a:buChar char="•"/>
              <a:defRPr/>
            </a:pPr>
            <a:r>
              <a:rPr lang="en-GB" sz="1200" dirty="0">
                <a:latin typeface="Arial" charset="0"/>
                <a:cs typeface="+mn-cs"/>
              </a:rPr>
              <a:t>To work effectively and fluently with all aspects of maths coverage in Spring Term Weeks 19 – 23 and/or the previous Autumn Term.</a:t>
            </a:r>
          </a:p>
          <a:p>
            <a:pPr marL="171450" indent="-171450">
              <a:buFont typeface="Arial" panose="020B0604020202020204" pitchFamily="34" charset="0"/>
              <a:buChar char="•"/>
              <a:defRPr/>
            </a:pPr>
            <a:r>
              <a:rPr lang="en-GB" sz="1200" dirty="0">
                <a:latin typeface="Arial" charset="0"/>
                <a:cs typeface="+mn-cs"/>
              </a:rPr>
              <a:t>To identify next steps and targets.</a:t>
            </a:r>
          </a:p>
        </p:txBody>
      </p:sp>
      <p:sp>
        <p:nvSpPr>
          <p:cNvPr id="37895" name="TextBox 6">
            <a:extLst>
              <a:ext uri="{FF2B5EF4-FFF2-40B4-BE49-F238E27FC236}">
                <a16:creationId xmlns:a16="http://schemas.microsoft.com/office/drawing/2014/main" id="{F387AE10-8582-6B29-E9B3-2B8C38307744}"/>
              </a:ext>
            </a:extLst>
          </p:cNvPr>
          <p:cNvSpPr txBox="1">
            <a:spLocks noChangeArrowheads="1"/>
          </p:cNvSpPr>
          <p:nvPr/>
        </p:nvSpPr>
        <p:spPr bwMode="auto">
          <a:xfrm>
            <a:off x="666750" y="4732338"/>
            <a:ext cx="3205163" cy="1200150"/>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24 Lesson plan &amp; resources</a:t>
            </a:r>
          </a:p>
          <a:p>
            <a:pPr eaLnBrk="1" hangingPunct="1"/>
            <a:endParaRPr lang="en-GB" altLang="en-US" sz="1200"/>
          </a:p>
          <a:p>
            <a:pPr eaLnBrk="1" hangingPunct="1"/>
            <a:r>
              <a:rPr lang="en-GB" altLang="en-US" sz="1200" b="1">
                <a:hlinkClick r:id="rId4"/>
              </a:rPr>
              <a:t>Topic overview and lesson plans</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3">
            <a:extLst>
              <a:ext uri="{FF2B5EF4-FFF2-40B4-BE49-F238E27FC236}">
                <a16:creationId xmlns:a16="http://schemas.microsoft.com/office/drawing/2014/main" id="{60955F69-2E77-7131-1B9F-F187D3F20C98}"/>
              </a:ext>
            </a:extLst>
          </p:cNvPr>
          <p:cNvSpPr txBox="1">
            <a:spLocks noChangeArrowheads="1"/>
          </p:cNvSpPr>
          <p:nvPr/>
        </p:nvSpPr>
        <p:spPr bwMode="auto">
          <a:xfrm>
            <a:off x="306388" y="252413"/>
            <a:ext cx="84693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25</a:t>
            </a:r>
            <a:r>
              <a:rPr lang="en-GB" altLang="en-US" sz="1800" b="1">
                <a:latin typeface="Verdana" panose="020B0604030504040204" pitchFamily="34" charset="0"/>
              </a:rPr>
              <a:t> - Probability &amp; relative frequency/direct &amp; inverse proportion</a:t>
            </a:r>
            <a:endParaRPr lang="en-GB" altLang="en-US" sz="1800" b="1">
              <a:latin typeface="Verdana" panose="020B0604030504040204" pitchFamily="34" charset="0"/>
              <a:hlinkClick r:id="rId3"/>
            </a:endParaRPr>
          </a:p>
          <a:p>
            <a:pPr eaLnBrk="1" hangingPunct="1"/>
            <a:r>
              <a:rPr lang="en-GB" altLang="en-US" sz="1800" b="1">
                <a:latin typeface="Verdana" panose="020B0604030504040204" pitchFamily="34" charset="0"/>
              </a:rPr>
              <a:t>                                            </a:t>
            </a:r>
            <a:endParaRPr lang="en-GB" altLang="en-US" sz="1800"/>
          </a:p>
        </p:txBody>
      </p:sp>
      <p:sp>
        <p:nvSpPr>
          <p:cNvPr id="4" name="Right Arrow 3">
            <a:hlinkClick r:id="" action="ppaction://hlinkshowjump?jump=nextslide"/>
            <a:extLst>
              <a:ext uri="{FF2B5EF4-FFF2-40B4-BE49-F238E27FC236}">
                <a16:creationId xmlns:a16="http://schemas.microsoft.com/office/drawing/2014/main" id="{CCD3F287-680C-A7E5-D4ED-40D770F51796}"/>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TextBox 4">
            <a:extLst>
              <a:ext uri="{FF2B5EF4-FFF2-40B4-BE49-F238E27FC236}">
                <a16:creationId xmlns:a16="http://schemas.microsoft.com/office/drawing/2014/main" id="{351C97AA-5C9F-D76B-8D4A-41799756E6FC}"/>
              </a:ext>
            </a:extLst>
          </p:cNvPr>
          <p:cNvSpPr txBox="1"/>
          <p:nvPr/>
        </p:nvSpPr>
        <p:spPr>
          <a:xfrm>
            <a:off x="666750" y="1260475"/>
            <a:ext cx="9575800" cy="1016000"/>
          </a:xfrm>
          <a:prstGeom prst="rect">
            <a:avLst/>
          </a:prstGeom>
          <a:solidFill>
            <a:schemeClr val="bg1"/>
          </a:solidFill>
          <a:ln>
            <a:solidFill>
              <a:schemeClr val="accent4">
                <a:lumMod val="40000"/>
                <a:lumOff val="60000"/>
              </a:schemeClr>
            </a:solidFill>
          </a:ln>
        </p:spPr>
        <p:txBody>
          <a:bodyPr>
            <a:spAutoFit/>
          </a:bodyPr>
          <a:lstStyle/>
          <a:p>
            <a:pPr>
              <a:defRPr/>
            </a:pPr>
            <a:r>
              <a:rPr lang="en-GB" sz="1200" b="1" dirty="0">
                <a:latin typeface="Arial" charset="0"/>
                <a:cs typeface="+mn-cs"/>
              </a:rPr>
              <a:t>Introduction</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a:defRPr/>
            </a:pPr>
            <a:r>
              <a:rPr lang="en-GB" sz="1200" dirty="0">
                <a:latin typeface="Arial" charset="0"/>
                <a:cs typeface="+mn-cs"/>
              </a:rPr>
              <a:t>Final focus in the last few weeks. Students are hopefully working independently, taking ownership of their potential grade. </a:t>
            </a:r>
          </a:p>
          <a:p>
            <a:pPr>
              <a:defRPr/>
            </a:pPr>
            <a:r>
              <a:rPr lang="en-GB" sz="1200" dirty="0">
                <a:latin typeface="Arial" charset="0"/>
                <a:cs typeface="+mn-cs"/>
              </a:rPr>
              <a:t> </a:t>
            </a:r>
          </a:p>
          <a:p>
            <a:pPr>
              <a:defRPr/>
            </a:pPr>
            <a:r>
              <a:rPr lang="en-GB" sz="1200" dirty="0">
                <a:latin typeface="Arial" charset="0"/>
                <a:cs typeface="+mn-cs"/>
              </a:rPr>
              <a:t>The Scheme of Work follows a Five R’s teaching approach documented in the course overview; </a:t>
            </a:r>
            <a:r>
              <a:rPr lang="en-GB" sz="1200" b="1" dirty="0">
                <a:latin typeface="Arial" charset="0"/>
                <a:cs typeface="+mn-cs"/>
              </a:rPr>
              <a:t>Recall, Routine, Revise, Repeat, Ready. </a:t>
            </a:r>
            <a:endParaRPr lang="en-GB" sz="1200" dirty="0">
              <a:latin typeface="Arial" charset="0"/>
              <a:cs typeface="+mn-cs"/>
            </a:endParaRPr>
          </a:p>
        </p:txBody>
      </p:sp>
      <p:sp>
        <p:nvSpPr>
          <p:cNvPr id="6" name="TextBox 5">
            <a:extLst>
              <a:ext uri="{FF2B5EF4-FFF2-40B4-BE49-F238E27FC236}">
                <a16:creationId xmlns:a16="http://schemas.microsoft.com/office/drawing/2014/main" id="{400A6F94-8B83-1B89-2BC7-6D7183F60C92}"/>
              </a:ext>
            </a:extLst>
          </p:cNvPr>
          <p:cNvSpPr txBox="1"/>
          <p:nvPr/>
        </p:nvSpPr>
        <p:spPr>
          <a:xfrm>
            <a:off x="661988" y="2473325"/>
            <a:ext cx="9575800" cy="1016000"/>
          </a:xfrm>
          <a:prstGeom prst="rect">
            <a:avLst/>
          </a:prstGeom>
          <a:solidFill>
            <a:schemeClr val="bg1"/>
          </a:solidFill>
          <a:ln>
            <a:solidFill>
              <a:schemeClr val="accent4">
                <a:lumMod val="40000"/>
                <a:lumOff val="60000"/>
              </a:schemeClr>
            </a:solidFill>
          </a:ln>
        </p:spPr>
        <p:txBody>
          <a:bodyPr>
            <a:spAutoFit/>
          </a:bodyPr>
          <a:lstStyle/>
          <a:p>
            <a:pPr>
              <a:defRPr/>
            </a:pPr>
            <a:r>
              <a:rPr lang="en-GB" sz="1200" b="1" dirty="0">
                <a:latin typeface="Arial" charset="0"/>
                <a:cs typeface="+mn-cs"/>
              </a:rPr>
              <a:t>Week 25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work effectively with box and whisker plots (higher tier only).</a:t>
            </a:r>
          </a:p>
          <a:p>
            <a:pPr marL="171450" indent="-171450">
              <a:buFont typeface="Arial" panose="020B0604020202020204" pitchFamily="34" charset="0"/>
              <a:buChar char="•"/>
              <a:defRPr/>
            </a:pPr>
            <a:r>
              <a:rPr lang="en-GB" sz="1200" dirty="0">
                <a:latin typeface="Arial" charset="0"/>
                <a:cs typeface="+mn-cs"/>
              </a:rPr>
              <a:t>To work with tree diagrams and probability.</a:t>
            </a:r>
          </a:p>
          <a:p>
            <a:pPr marL="171450" indent="-171450">
              <a:buFont typeface="Arial" panose="020B0604020202020204" pitchFamily="34" charset="0"/>
              <a:buChar char="•"/>
              <a:defRPr/>
            </a:pPr>
            <a:r>
              <a:rPr lang="en-GB" sz="1200" dirty="0">
                <a:latin typeface="Arial" charset="0"/>
                <a:cs typeface="+mn-cs"/>
              </a:rPr>
              <a:t>To identify other key topics of weakness including direct &amp; inverse proportion.</a:t>
            </a:r>
          </a:p>
        </p:txBody>
      </p:sp>
      <p:sp>
        <p:nvSpPr>
          <p:cNvPr id="8" name="TextBox 7">
            <a:extLst>
              <a:ext uri="{FF2B5EF4-FFF2-40B4-BE49-F238E27FC236}">
                <a16:creationId xmlns:a16="http://schemas.microsoft.com/office/drawing/2014/main" id="{B31434D9-C774-9D99-0497-CC40E8C1F536}"/>
              </a:ext>
            </a:extLst>
          </p:cNvPr>
          <p:cNvSpPr txBox="1"/>
          <p:nvPr/>
        </p:nvSpPr>
        <p:spPr>
          <a:xfrm>
            <a:off x="666750" y="3679825"/>
            <a:ext cx="3240088" cy="1384300"/>
          </a:xfrm>
          <a:prstGeom prst="rect">
            <a:avLst/>
          </a:prstGeom>
          <a:solidFill>
            <a:schemeClr val="bg1"/>
          </a:solidFill>
          <a:ln>
            <a:solidFill>
              <a:schemeClr val="accent4">
                <a:lumMod val="40000"/>
                <a:lumOff val="60000"/>
              </a:schemeClr>
            </a:solidFill>
          </a:ln>
        </p:spPr>
        <p:txBody>
          <a:bodyPr>
            <a:spAutoFit/>
          </a:bodyPr>
          <a:lstStyle/>
          <a:p>
            <a:pPr>
              <a:defRPr/>
            </a:pPr>
            <a:r>
              <a:rPr lang="en-GB" sz="1200" b="1" dirty="0">
                <a:latin typeface="Arial" charset="0"/>
                <a:cs typeface="+mn-cs"/>
              </a:rPr>
              <a:t>Week 25 Lesson plan &amp; resources</a:t>
            </a:r>
          </a:p>
          <a:p>
            <a:pPr>
              <a:defRPr/>
            </a:pPr>
            <a:endParaRPr lang="en-GB" sz="1200" dirty="0">
              <a:latin typeface="Arial" charset="0"/>
              <a:cs typeface="+mn-cs"/>
            </a:endParaRPr>
          </a:p>
          <a:p>
            <a:pPr>
              <a:defRPr/>
            </a:pPr>
            <a:r>
              <a:rPr lang="en-GB" sz="1200" b="1" dirty="0">
                <a:latin typeface="Arial" charset="0"/>
                <a:cs typeface="+mn-cs"/>
                <a:hlinkClick r:id="rId4"/>
              </a:rPr>
              <a:t>Topic overview and lesson plans</a:t>
            </a:r>
            <a:endParaRPr lang="en-GB" sz="1200" b="1" dirty="0">
              <a:latin typeface="Arial" charset="0"/>
              <a:cs typeface="+mn-cs"/>
            </a:endParaRPr>
          </a:p>
          <a:p>
            <a:pPr>
              <a:defRPr/>
            </a:pPr>
            <a:r>
              <a:rPr lang="en-GB" sz="1200" b="1" dirty="0">
                <a:latin typeface="Arial" charset="0"/>
                <a:cs typeface="+mn-cs"/>
                <a:hlinkClick r:id="rId5"/>
              </a:rPr>
              <a:t>Week 25 – all resources zip folder</a:t>
            </a:r>
            <a:endParaRPr lang="en-GB" sz="1200" b="1" dirty="0">
              <a:latin typeface="Arial" charset="0"/>
              <a:cs typeface="+mn-cs"/>
            </a:endParaRPr>
          </a:p>
          <a:p>
            <a:pPr>
              <a:defRPr/>
            </a:pPr>
            <a:endParaRPr lang="en-GB" sz="1200" dirty="0">
              <a:latin typeface="Arial" charset="0"/>
              <a:cs typeface="+mn-cs"/>
            </a:endParaRPr>
          </a:p>
          <a:p>
            <a:pPr>
              <a:defRPr/>
            </a:pPr>
            <a:r>
              <a:rPr lang="en-GB" sz="1200" b="1" dirty="0">
                <a:latin typeface="Arial" charset="0"/>
                <a:cs typeface="+mn-cs"/>
                <a:hlinkClick r:id="rId6"/>
              </a:rPr>
              <a:t>Teaching Guidance </a:t>
            </a:r>
            <a:endParaRPr lang="en-GB" sz="1200" b="1" dirty="0">
              <a:latin typeface="Arial" charset="0"/>
              <a:cs typeface="+mn-cs"/>
            </a:endParaRPr>
          </a:p>
          <a:p>
            <a:pPr>
              <a:defRPr/>
            </a:pPr>
            <a:r>
              <a:rPr lang="en-GB" altLang="en-US" sz="1200" b="1" dirty="0">
                <a:latin typeface="Arial" charset="0"/>
                <a:cs typeface="Arial" charset="0"/>
                <a:hlinkClick r:id="rId7"/>
              </a:rPr>
              <a:t>Rationale</a:t>
            </a:r>
            <a:endParaRPr lang="en-GB" altLang="en-US" sz="1200" b="1" dirty="0">
              <a:latin typeface="Arial" charset="0"/>
              <a:cs typeface="Arial"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3">
            <a:extLst>
              <a:ext uri="{FF2B5EF4-FFF2-40B4-BE49-F238E27FC236}">
                <a16:creationId xmlns:a16="http://schemas.microsoft.com/office/drawing/2014/main" id="{BB6F2C03-7FBF-DC52-E2E1-0E493557CE5F}"/>
              </a:ext>
            </a:extLst>
          </p:cNvPr>
          <p:cNvSpPr txBox="1">
            <a:spLocks noChangeArrowheads="1"/>
          </p:cNvSpPr>
          <p:nvPr/>
        </p:nvSpPr>
        <p:spPr bwMode="auto">
          <a:xfrm>
            <a:off x="450850" y="436563"/>
            <a:ext cx="69834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26</a:t>
            </a:r>
            <a:r>
              <a:rPr lang="en-GB" altLang="en-US" sz="1800" b="1">
                <a:latin typeface="Verdana" panose="020B0604030504040204" pitchFamily="34" charset="0"/>
              </a:rPr>
              <a:t> - Systematic listing/histograms/growth &amp; decay</a:t>
            </a:r>
            <a:endParaRPr lang="en-GB" altLang="en-US" sz="1800"/>
          </a:p>
        </p:txBody>
      </p:sp>
      <p:sp>
        <p:nvSpPr>
          <p:cNvPr id="4" name="Right Arrow 3">
            <a:hlinkClick r:id="" action="ppaction://hlinkshowjump?jump=nextslide"/>
            <a:extLst>
              <a:ext uri="{FF2B5EF4-FFF2-40B4-BE49-F238E27FC236}">
                <a16:creationId xmlns:a16="http://schemas.microsoft.com/office/drawing/2014/main" id="{818BD2A5-4B26-9E3E-040F-9074078006EE}"/>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TextBox 7">
            <a:extLst>
              <a:ext uri="{FF2B5EF4-FFF2-40B4-BE49-F238E27FC236}">
                <a16:creationId xmlns:a16="http://schemas.microsoft.com/office/drawing/2014/main" id="{518026EB-4578-C438-B465-9BE0A55E74FA}"/>
              </a:ext>
            </a:extLst>
          </p:cNvPr>
          <p:cNvSpPr txBox="1"/>
          <p:nvPr/>
        </p:nvSpPr>
        <p:spPr>
          <a:xfrm>
            <a:off x="666750" y="1260475"/>
            <a:ext cx="9575800" cy="138430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Introduction</a:t>
            </a:r>
          </a:p>
          <a:p>
            <a:pPr>
              <a:defRPr/>
            </a:pPr>
            <a:endParaRPr lang="en-GB" sz="1200" b="1" dirty="0">
              <a:latin typeface="Arial" charset="0"/>
              <a:cs typeface="+mn-cs"/>
            </a:endParaRPr>
          </a:p>
          <a:p>
            <a:pPr>
              <a:defRPr/>
            </a:pPr>
            <a:r>
              <a:rPr lang="en-GB" sz="1200" dirty="0">
                <a:latin typeface="Arial" charset="0"/>
                <a:cs typeface="+mn-cs"/>
              </a:rPr>
              <a:t>Some new topics are introduced here. Growth &amp; decay may present a challenge to conceptual understanding by students but it is a new topic at this level. Systematic listing strategies do not present much difficulty once students understand what is being asked of them. </a:t>
            </a:r>
          </a:p>
          <a:p>
            <a:pPr>
              <a:defRPr/>
            </a:pPr>
            <a:r>
              <a:rPr lang="en-GB" sz="1200" dirty="0">
                <a:latin typeface="Arial" charset="0"/>
                <a:cs typeface="+mn-cs"/>
              </a:rPr>
              <a:t> </a:t>
            </a:r>
          </a:p>
          <a:p>
            <a:pPr>
              <a:defRPr/>
            </a:pPr>
            <a:r>
              <a:rPr lang="en-GB" sz="1200" dirty="0">
                <a:latin typeface="Arial" charset="0"/>
                <a:cs typeface="+mn-cs"/>
              </a:rPr>
              <a:t>A reminder that this Scheme of Work follows a Five R’s teaching approach documented in the course overview; </a:t>
            </a:r>
            <a:r>
              <a:rPr lang="en-GB" sz="1200" b="1" dirty="0">
                <a:latin typeface="Arial" charset="0"/>
                <a:cs typeface="+mn-cs"/>
              </a:rPr>
              <a:t>Recall</a:t>
            </a:r>
            <a:r>
              <a:rPr lang="en-GB" sz="1200" dirty="0">
                <a:latin typeface="Arial" charset="0"/>
                <a:cs typeface="+mn-cs"/>
              </a:rPr>
              <a:t>, </a:t>
            </a:r>
            <a:r>
              <a:rPr lang="en-GB" sz="1200" b="1" dirty="0">
                <a:latin typeface="Arial" charset="0"/>
                <a:cs typeface="+mn-cs"/>
              </a:rPr>
              <a:t>Routine</a:t>
            </a:r>
            <a:r>
              <a:rPr lang="en-GB" sz="1200" dirty="0">
                <a:latin typeface="Arial" charset="0"/>
                <a:cs typeface="+mn-cs"/>
              </a:rPr>
              <a:t>, </a:t>
            </a:r>
            <a:r>
              <a:rPr lang="en-GB" sz="1200" b="1" dirty="0">
                <a:latin typeface="Arial" charset="0"/>
                <a:cs typeface="+mn-cs"/>
              </a:rPr>
              <a:t>Revise</a:t>
            </a:r>
            <a:r>
              <a:rPr lang="en-GB" sz="1200" dirty="0">
                <a:latin typeface="Arial" charset="0"/>
                <a:cs typeface="+mn-cs"/>
              </a:rPr>
              <a:t>, </a:t>
            </a:r>
            <a:r>
              <a:rPr lang="en-GB" sz="1200" b="1" dirty="0">
                <a:latin typeface="Arial" charset="0"/>
                <a:cs typeface="+mn-cs"/>
              </a:rPr>
              <a:t>Repeat</a:t>
            </a:r>
            <a:r>
              <a:rPr lang="en-GB" sz="1200" dirty="0">
                <a:latin typeface="Arial" charset="0"/>
                <a:cs typeface="+mn-cs"/>
              </a:rPr>
              <a:t>, </a:t>
            </a:r>
            <a:r>
              <a:rPr lang="en-GB" sz="1200" b="1" dirty="0">
                <a:latin typeface="Arial" charset="0"/>
                <a:cs typeface="+mn-cs"/>
              </a:rPr>
              <a:t>Ready</a:t>
            </a:r>
            <a:r>
              <a:rPr lang="en-GB" sz="1200" dirty="0">
                <a:latin typeface="Arial" charset="0"/>
                <a:cs typeface="+mn-cs"/>
              </a:rPr>
              <a:t>.  </a:t>
            </a:r>
          </a:p>
        </p:txBody>
      </p:sp>
      <p:sp>
        <p:nvSpPr>
          <p:cNvPr id="9" name="TextBox 8">
            <a:extLst>
              <a:ext uri="{FF2B5EF4-FFF2-40B4-BE49-F238E27FC236}">
                <a16:creationId xmlns:a16="http://schemas.microsoft.com/office/drawing/2014/main" id="{9EBDFE04-D54E-11E9-5AB1-DD49A4083166}"/>
              </a:ext>
            </a:extLst>
          </p:cNvPr>
          <p:cNvSpPr txBox="1"/>
          <p:nvPr/>
        </p:nvSpPr>
        <p:spPr>
          <a:xfrm>
            <a:off x="681038" y="2851150"/>
            <a:ext cx="9577387" cy="101600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Week 26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carry out effective systematic listing strategies.</a:t>
            </a:r>
          </a:p>
          <a:p>
            <a:pPr marL="171450" indent="-171450">
              <a:buFont typeface="Arial" panose="020B0604020202020204" pitchFamily="34" charset="0"/>
              <a:buChar char="•"/>
              <a:defRPr/>
            </a:pPr>
            <a:r>
              <a:rPr lang="en-GB" sz="1200" dirty="0">
                <a:latin typeface="Arial" charset="0"/>
                <a:cs typeface="+mn-cs"/>
              </a:rPr>
              <a:t>To interpret histograms (higher tier only).</a:t>
            </a:r>
          </a:p>
          <a:p>
            <a:pPr marL="171450" indent="-171450">
              <a:buFont typeface="Arial" panose="020B0604020202020204" pitchFamily="34" charset="0"/>
              <a:buChar char="•"/>
              <a:defRPr/>
            </a:pPr>
            <a:r>
              <a:rPr lang="en-GB" sz="1200" dirty="0">
                <a:latin typeface="Arial" charset="0"/>
                <a:cs typeface="+mn-cs"/>
              </a:rPr>
              <a:t>To identify growth and decay and work with a range of calculations.</a:t>
            </a:r>
          </a:p>
        </p:txBody>
      </p:sp>
      <p:sp>
        <p:nvSpPr>
          <p:cNvPr id="10" name="TextBox 9">
            <a:extLst>
              <a:ext uri="{FF2B5EF4-FFF2-40B4-BE49-F238E27FC236}">
                <a16:creationId xmlns:a16="http://schemas.microsoft.com/office/drawing/2014/main" id="{F67B11C0-B522-B67B-EF5D-22616B16337E}"/>
              </a:ext>
            </a:extLst>
          </p:cNvPr>
          <p:cNvSpPr txBox="1"/>
          <p:nvPr/>
        </p:nvSpPr>
        <p:spPr>
          <a:xfrm>
            <a:off x="666750" y="4084638"/>
            <a:ext cx="3276600" cy="138430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Week 26 Lesson plan &amp; resources</a:t>
            </a:r>
          </a:p>
          <a:p>
            <a:pPr>
              <a:defRPr/>
            </a:pPr>
            <a:endParaRPr lang="en-GB" sz="1200" dirty="0">
              <a:latin typeface="Arial" charset="0"/>
              <a:cs typeface="+mn-cs"/>
            </a:endParaRPr>
          </a:p>
          <a:p>
            <a:pPr>
              <a:defRPr/>
            </a:pPr>
            <a:r>
              <a:rPr lang="en-GB" sz="1200" b="1" dirty="0">
                <a:latin typeface="Arial" charset="0"/>
                <a:cs typeface="+mn-cs"/>
                <a:hlinkClick r:id="rId3"/>
              </a:rPr>
              <a:t>Topic overview and lesson plans</a:t>
            </a:r>
            <a:endParaRPr lang="en-GB" sz="1200" b="1" dirty="0">
              <a:latin typeface="Arial" charset="0"/>
              <a:cs typeface="+mn-cs"/>
            </a:endParaRPr>
          </a:p>
          <a:p>
            <a:pPr>
              <a:defRPr/>
            </a:pPr>
            <a:r>
              <a:rPr lang="en-GB" sz="1200" b="1" dirty="0">
                <a:latin typeface="Arial" charset="0"/>
                <a:cs typeface="+mn-cs"/>
                <a:hlinkClick r:id="rId4"/>
              </a:rPr>
              <a:t>Week 26 – all resources zip folder</a:t>
            </a:r>
            <a:endParaRPr lang="en-GB" sz="1200" b="1" dirty="0">
              <a:latin typeface="Arial" charset="0"/>
              <a:cs typeface="+mn-cs"/>
            </a:endParaRPr>
          </a:p>
          <a:p>
            <a:pPr>
              <a:defRPr/>
            </a:pPr>
            <a:endParaRPr lang="en-GB" sz="1200" dirty="0">
              <a:latin typeface="Arial" charset="0"/>
              <a:cs typeface="+mn-cs"/>
            </a:endParaRPr>
          </a:p>
          <a:p>
            <a:pPr>
              <a:defRPr/>
            </a:pPr>
            <a:r>
              <a:rPr lang="en-GB" sz="1200" b="1" dirty="0">
                <a:latin typeface="Arial" charset="0"/>
                <a:cs typeface="+mn-cs"/>
                <a:hlinkClick r:id="rId5"/>
              </a:rPr>
              <a:t>Teaching Guidance </a:t>
            </a:r>
            <a:endParaRPr lang="en-GB" sz="1200" b="1" dirty="0">
              <a:latin typeface="Arial" charset="0"/>
              <a:cs typeface="+mn-cs"/>
            </a:endParaRPr>
          </a:p>
          <a:p>
            <a:pPr>
              <a:defRPr/>
            </a:pPr>
            <a:r>
              <a:rPr lang="en-GB" altLang="en-US" sz="1200" b="1" dirty="0">
                <a:latin typeface="Arial" charset="0"/>
                <a:cs typeface="Arial" charset="0"/>
                <a:hlinkClick r:id="rId6"/>
              </a:rPr>
              <a:t>Rationale</a:t>
            </a:r>
            <a:endParaRPr lang="en-GB" altLang="en-US" sz="1200" b="1" dirty="0">
              <a:latin typeface="Arial" charset="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November Exam 12">
            <a:extLst>
              <a:ext uri="{FF2B5EF4-FFF2-40B4-BE49-F238E27FC236}">
                <a16:creationId xmlns:a16="http://schemas.microsoft.com/office/drawing/2014/main" id="{23C05962-5A93-AEBB-DFA1-7251B5A9C158}"/>
              </a:ext>
            </a:extLst>
          </p:cNvPr>
          <p:cNvSpPr/>
          <p:nvPr/>
        </p:nvSpPr>
        <p:spPr>
          <a:xfrm>
            <a:off x="9548286" y="5300046"/>
            <a:ext cx="1030323" cy="653032"/>
          </a:xfrm>
          <a:prstGeom prst="rect">
            <a:avLst/>
          </a:prstGeom>
          <a:solidFill>
            <a:schemeClr val="accent3">
              <a:lumMod val="40000"/>
              <a:lumOff val="6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defTabSz="1042993" fontAlgn="auto">
              <a:spcBef>
                <a:spcPts val="0"/>
              </a:spcBef>
              <a:spcAft>
                <a:spcPts val="0"/>
              </a:spcAft>
              <a:defRPr/>
            </a:pPr>
            <a:endParaRPr lang="en-GB" dirty="0"/>
          </a:p>
        </p:txBody>
      </p:sp>
      <p:grpSp>
        <p:nvGrpSpPr>
          <p:cNvPr id="13317" name="Group 45">
            <a:extLst>
              <a:ext uri="{FF2B5EF4-FFF2-40B4-BE49-F238E27FC236}">
                <a16:creationId xmlns:a16="http://schemas.microsoft.com/office/drawing/2014/main" id="{F35C60B9-6217-9DEB-AF49-AB103943D9F8}"/>
              </a:ext>
            </a:extLst>
          </p:cNvPr>
          <p:cNvGrpSpPr>
            <a:grpSpLocks/>
          </p:cNvGrpSpPr>
          <p:nvPr/>
        </p:nvGrpSpPr>
        <p:grpSpPr bwMode="auto">
          <a:xfrm>
            <a:off x="8483600" y="5292725"/>
            <a:ext cx="1044575" cy="674688"/>
            <a:chOff x="7437452" y="4822415"/>
            <a:chExt cx="1044115" cy="1181456"/>
          </a:xfrm>
        </p:grpSpPr>
        <p:sp>
          <p:nvSpPr>
            <p:cNvPr id="28" name="Holiday 38">
              <a:extLst>
                <a:ext uri="{FF2B5EF4-FFF2-40B4-BE49-F238E27FC236}">
                  <a16:creationId xmlns:a16="http://schemas.microsoft.com/office/drawing/2014/main" id="{26233623-B412-50EF-B26A-A73A5250AAFC}"/>
                </a:ext>
              </a:extLst>
            </p:cNvPr>
            <p:cNvSpPr/>
            <p:nvPr/>
          </p:nvSpPr>
          <p:spPr>
            <a:xfrm>
              <a:off x="7451244" y="4822415"/>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38" name="Holiday">
              <a:extLst>
                <a:ext uri="{FF2B5EF4-FFF2-40B4-BE49-F238E27FC236}">
                  <a16:creationId xmlns:a16="http://schemas.microsoft.com/office/drawing/2014/main" id="{9D3B2F14-EC13-24C0-65D4-F0C7C6C188F0}"/>
                </a:ext>
              </a:extLst>
            </p:cNvPr>
            <p:cNvSpPr txBox="1"/>
            <p:nvPr/>
          </p:nvSpPr>
          <p:spPr>
            <a:xfrm>
              <a:off x="7437452" y="4939171"/>
              <a:ext cx="1034594" cy="411424"/>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grpSp>
        <p:nvGrpSpPr>
          <p:cNvPr id="13318" name="Group 41">
            <a:extLst>
              <a:ext uri="{FF2B5EF4-FFF2-40B4-BE49-F238E27FC236}">
                <a16:creationId xmlns:a16="http://schemas.microsoft.com/office/drawing/2014/main" id="{E02815F7-9861-BF25-1ED9-B79E5BA41582}"/>
              </a:ext>
            </a:extLst>
          </p:cNvPr>
          <p:cNvGrpSpPr>
            <a:grpSpLocks/>
          </p:cNvGrpSpPr>
          <p:nvPr/>
        </p:nvGrpSpPr>
        <p:grpSpPr bwMode="auto">
          <a:xfrm>
            <a:off x="7467600" y="1644650"/>
            <a:ext cx="1035050" cy="698500"/>
            <a:chOff x="6389698" y="1189818"/>
            <a:chExt cx="1038230" cy="1181456"/>
          </a:xfrm>
        </p:grpSpPr>
        <p:sp>
          <p:nvSpPr>
            <p:cNvPr id="34" name="Holiday 7">
              <a:extLst>
                <a:ext uri="{FF2B5EF4-FFF2-40B4-BE49-F238E27FC236}">
                  <a16:creationId xmlns:a16="http://schemas.microsoft.com/office/drawing/2014/main" id="{054AF857-613E-4853-D365-B01A5F959D76}"/>
                </a:ext>
              </a:extLst>
            </p:cNvPr>
            <p:cNvSpPr/>
            <p:nvPr/>
          </p:nvSpPr>
          <p:spPr>
            <a:xfrm>
              <a:off x="6397605" y="1189818"/>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40" name="Holiday">
              <a:extLst>
                <a:ext uri="{FF2B5EF4-FFF2-40B4-BE49-F238E27FC236}">
                  <a16:creationId xmlns:a16="http://schemas.microsoft.com/office/drawing/2014/main" id="{738310F0-C4D1-343D-B7AE-B72318F4A7C7}"/>
                </a:ext>
              </a:extLst>
            </p:cNvPr>
            <p:cNvSpPr txBox="1"/>
            <p:nvPr/>
          </p:nvSpPr>
          <p:spPr>
            <a:xfrm>
              <a:off x="6389698" y="1337501"/>
              <a:ext cx="1035045" cy="400083"/>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sp>
        <p:nvSpPr>
          <p:cNvPr id="2" name="Round Diagonal Corner Rectangle 1">
            <a:hlinkClick r:id="rId3" action="ppaction://hlinksldjump"/>
            <a:extLst>
              <a:ext uri="{FF2B5EF4-FFF2-40B4-BE49-F238E27FC236}">
                <a16:creationId xmlns:a16="http://schemas.microsoft.com/office/drawing/2014/main" id="{D02BFDCB-B4E1-01E3-DDFB-4BAB6EBF6786}"/>
              </a:ext>
            </a:extLst>
          </p:cNvPr>
          <p:cNvSpPr>
            <a:spLocks/>
          </p:cNvSpPr>
          <p:nvPr/>
        </p:nvSpPr>
        <p:spPr>
          <a:xfrm>
            <a:off x="5353050" y="1662113"/>
            <a:ext cx="1008063" cy="658812"/>
          </a:xfrm>
          <a:prstGeom prst="round2DiagRect">
            <a:avLst/>
          </a:prstGeom>
          <a:solidFill>
            <a:srgbClr val="FFFF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Consolidation</a:t>
            </a:r>
          </a:p>
        </p:txBody>
      </p:sp>
      <p:sp>
        <p:nvSpPr>
          <p:cNvPr id="3" name="Round Diagonal Corner Rectangle 2">
            <a:hlinkClick r:id="rId4" action="ppaction://hlinksldjump"/>
            <a:extLst>
              <a:ext uri="{FF2B5EF4-FFF2-40B4-BE49-F238E27FC236}">
                <a16:creationId xmlns:a16="http://schemas.microsoft.com/office/drawing/2014/main" id="{5721816B-1F13-A669-4921-C19FB1BB1E15}"/>
              </a:ext>
            </a:extLst>
          </p:cNvPr>
          <p:cNvSpPr>
            <a:spLocks/>
          </p:cNvSpPr>
          <p:nvPr/>
        </p:nvSpPr>
        <p:spPr>
          <a:xfrm>
            <a:off x="2242735" y="1665288"/>
            <a:ext cx="960839" cy="657832"/>
          </a:xfrm>
          <a:prstGeom prst="round2DiagRect">
            <a:avLst/>
          </a:prstGeom>
          <a:solidFill>
            <a:schemeClr val="accent2">
              <a:lumMod val="40000"/>
              <a:lumOff val="60000"/>
            </a:schemeClr>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Ratio: estimation </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with rounding</a:t>
            </a:r>
            <a:endParaRPr lang="en-GB" sz="800" b="1" dirty="0">
              <a:solidFill>
                <a:schemeClr val="bg1">
                  <a:alpha val="0"/>
                </a:schemeClr>
              </a:solidFill>
              <a:effectLst>
                <a:outerShdw blurRad="38100" dist="38100" dir="2700000" algn="tl">
                  <a:srgbClr val="000000">
                    <a:alpha val="43137"/>
                  </a:srgbClr>
                </a:outerShdw>
              </a:effectLst>
              <a:latin typeface="Verdana" pitchFamily="34" charset="0"/>
            </a:endParaRPr>
          </a:p>
        </p:txBody>
      </p:sp>
      <p:sp>
        <p:nvSpPr>
          <p:cNvPr id="5" name="Round Diagonal Corner Rectangle 4">
            <a:hlinkClick r:id="rId5" action="ppaction://hlinksldjump"/>
            <a:extLst>
              <a:ext uri="{FF2B5EF4-FFF2-40B4-BE49-F238E27FC236}">
                <a16:creationId xmlns:a16="http://schemas.microsoft.com/office/drawing/2014/main" id="{1A262903-D5C5-4ED3-6087-5F7B8D424263}"/>
              </a:ext>
            </a:extLst>
          </p:cNvPr>
          <p:cNvSpPr>
            <a:spLocks/>
          </p:cNvSpPr>
          <p:nvPr/>
        </p:nvSpPr>
        <p:spPr>
          <a:xfrm>
            <a:off x="3260725" y="1660525"/>
            <a:ext cx="1006475" cy="658813"/>
          </a:xfrm>
          <a:prstGeom prst="round2DiagRect">
            <a:avLst/>
          </a:prstGeom>
          <a:solidFill>
            <a:srgbClr val="0070C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defRPr/>
            </a:pPr>
            <a:r>
              <a:rPr lang="en-GB" sz="800" b="1" dirty="0">
                <a:solidFill>
                  <a:schemeClr val="bg1"/>
                </a:solidFill>
                <a:effectLst>
                  <a:outerShdw blurRad="38100" dist="38100" dir="2700000" algn="tl">
                    <a:srgbClr val="000000">
                      <a:alpha val="43137"/>
                    </a:srgbClr>
                  </a:outerShdw>
                </a:effectLst>
                <a:latin typeface="Verdana" pitchFamily="34" charset="0"/>
              </a:rPr>
              <a:t>Conversions &amp;</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exchange rates/negative numbers</a:t>
            </a:r>
          </a:p>
        </p:txBody>
      </p:sp>
      <p:sp>
        <p:nvSpPr>
          <p:cNvPr id="13322" name="TextBox 8">
            <a:extLst>
              <a:ext uri="{FF2B5EF4-FFF2-40B4-BE49-F238E27FC236}">
                <a16:creationId xmlns:a16="http://schemas.microsoft.com/office/drawing/2014/main" id="{5424E76B-2453-56BB-01EF-112558282C48}"/>
              </a:ext>
            </a:extLst>
          </p:cNvPr>
          <p:cNvSpPr txBox="1">
            <a:spLocks noChangeArrowheads="1"/>
          </p:cNvSpPr>
          <p:nvPr/>
        </p:nvSpPr>
        <p:spPr bwMode="auto">
          <a:xfrm>
            <a:off x="17463" y="841375"/>
            <a:ext cx="125253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99" tIns="52150" rIns="104299" bIns="52150">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600" b="1">
                <a:latin typeface="Verdana" panose="020B0604030504040204" pitchFamily="34" charset="0"/>
              </a:rPr>
              <a:t>Year 12</a:t>
            </a:r>
          </a:p>
        </p:txBody>
      </p:sp>
      <p:sp>
        <p:nvSpPr>
          <p:cNvPr id="13323" name="TextBox 9">
            <a:extLst>
              <a:ext uri="{FF2B5EF4-FFF2-40B4-BE49-F238E27FC236}">
                <a16:creationId xmlns:a16="http://schemas.microsoft.com/office/drawing/2014/main" id="{279E5A27-ACCC-546A-BEB9-ABD2CB4F3DF9}"/>
              </a:ext>
            </a:extLst>
          </p:cNvPr>
          <p:cNvSpPr txBox="1">
            <a:spLocks noChangeArrowheads="1"/>
          </p:cNvSpPr>
          <p:nvPr/>
        </p:nvSpPr>
        <p:spPr bwMode="auto">
          <a:xfrm>
            <a:off x="17463" y="393700"/>
            <a:ext cx="60833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99" tIns="52150" rIns="104299" bIns="52150">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600"/>
              <a:t>GCSE Mathematics 1-year Re-sit Routemap (2015 specification)</a:t>
            </a:r>
            <a:endParaRPr lang="en-US" altLang="en-US" sz="1600"/>
          </a:p>
        </p:txBody>
      </p:sp>
      <p:sp>
        <p:nvSpPr>
          <p:cNvPr id="85" name="November Exam 12">
            <a:extLst>
              <a:ext uri="{FF2B5EF4-FFF2-40B4-BE49-F238E27FC236}">
                <a16:creationId xmlns:a16="http://schemas.microsoft.com/office/drawing/2014/main" id="{8D35392A-B457-6303-D957-777BF9EABFC9}"/>
              </a:ext>
            </a:extLst>
          </p:cNvPr>
          <p:cNvSpPr/>
          <p:nvPr/>
        </p:nvSpPr>
        <p:spPr>
          <a:xfrm>
            <a:off x="9451156" y="1188343"/>
            <a:ext cx="1030323" cy="1181456"/>
          </a:xfrm>
          <a:prstGeom prst="rect">
            <a:avLst/>
          </a:prstGeom>
          <a:no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defTabSz="1042993" fontAlgn="auto">
              <a:spcBef>
                <a:spcPts val="0"/>
              </a:spcBef>
              <a:spcAft>
                <a:spcPts val="0"/>
              </a:spcAft>
              <a:defRPr/>
            </a:pPr>
            <a:endParaRPr lang="en-GB" dirty="0"/>
          </a:p>
        </p:txBody>
      </p:sp>
      <p:sp>
        <p:nvSpPr>
          <p:cNvPr id="87" name="March Exam 26">
            <a:extLst>
              <a:ext uri="{FF2B5EF4-FFF2-40B4-BE49-F238E27FC236}">
                <a16:creationId xmlns:a16="http://schemas.microsoft.com/office/drawing/2014/main" id="{08C40DF5-7134-0271-45A3-73A8C90CBA6B}"/>
              </a:ext>
            </a:extLst>
          </p:cNvPr>
          <p:cNvSpPr/>
          <p:nvPr/>
        </p:nvSpPr>
        <p:spPr>
          <a:xfrm>
            <a:off x="6376403" y="3593582"/>
            <a:ext cx="1030323" cy="1181456"/>
          </a:xfrm>
          <a:prstGeom prst="rect">
            <a:avLst/>
          </a:prstGeom>
          <a:no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defTabSz="1042993" fontAlgn="auto">
              <a:spcBef>
                <a:spcPts val="0"/>
              </a:spcBef>
              <a:spcAft>
                <a:spcPts val="0"/>
              </a:spcAft>
              <a:defRPr/>
            </a:pPr>
            <a:endParaRPr lang="en-GB" dirty="0"/>
          </a:p>
        </p:txBody>
      </p:sp>
      <p:sp>
        <p:nvSpPr>
          <p:cNvPr id="89" name="November Exam 12">
            <a:extLst>
              <a:ext uri="{FF2B5EF4-FFF2-40B4-BE49-F238E27FC236}">
                <a16:creationId xmlns:a16="http://schemas.microsoft.com/office/drawing/2014/main" id="{1715BB89-FD7D-392C-1B68-01612FA69786}"/>
              </a:ext>
            </a:extLst>
          </p:cNvPr>
          <p:cNvSpPr/>
          <p:nvPr/>
        </p:nvSpPr>
        <p:spPr>
          <a:xfrm>
            <a:off x="6374855" y="5289219"/>
            <a:ext cx="1030323" cy="653032"/>
          </a:xfrm>
          <a:prstGeom prst="rect">
            <a:avLst/>
          </a:prstGeom>
          <a:solidFill>
            <a:schemeClr val="accent3">
              <a:lumMod val="40000"/>
              <a:lumOff val="6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defTabSz="1042993" fontAlgn="auto">
              <a:spcBef>
                <a:spcPts val="0"/>
              </a:spcBef>
              <a:spcAft>
                <a:spcPts val="0"/>
              </a:spcAft>
              <a:defRPr/>
            </a:pPr>
            <a:endParaRPr lang="en-GB" dirty="0"/>
          </a:p>
        </p:txBody>
      </p:sp>
      <p:sp>
        <p:nvSpPr>
          <p:cNvPr id="90" name="November Exam 12">
            <a:extLst>
              <a:ext uri="{FF2B5EF4-FFF2-40B4-BE49-F238E27FC236}">
                <a16:creationId xmlns:a16="http://schemas.microsoft.com/office/drawing/2014/main" id="{71E130E8-B72D-75B9-20B9-3779D22E10E7}"/>
              </a:ext>
            </a:extLst>
          </p:cNvPr>
          <p:cNvSpPr/>
          <p:nvPr/>
        </p:nvSpPr>
        <p:spPr>
          <a:xfrm>
            <a:off x="7421444" y="5294103"/>
            <a:ext cx="1062156" cy="653458"/>
          </a:xfrm>
          <a:prstGeom prst="rect">
            <a:avLst/>
          </a:prstGeom>
          <a:solidFill>
            <a:schemeClr val="accent3">
              <a:lumMod val="40000"/>
              <a:lumOff val="6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defTabSz="1042993" fontAlgn="auto">
              <a:spcBef>
                <a:spcPts val="0"/>
              </a:spcBef>
              <a:spcAft>
                <a:spcPts val="0"/>
              </a:spcAft>
              <a:defRPr/>
            </a:pPr>
            <a:endParaRPr lang="en-GB" dirty="0"/>
          </a:p>
        </p:txBody>
      </p:sp>
      <p:sp>
        <p:nvSpPr>
          <p:cNvPr id="91" name="TextBox 90">
            <a:extLst>
              <a:ext uri="{FF2B5EF4-FFF2-40B4-BE49-F238E27FC236}">
                <a16:creationId xmlns:a16="http://schemas.microsoft.com/office/drawing/2014/main" id="{A686F91D-8726-901A-F943-055D34DB4D58}"/>
              </a:ext>
            </a:extLst>
          </p:cNvPr>
          <p:cNvSpPr txBox="1">
            <a:spLocks/>
          </p:cNvSpPr>
          <p:nvPr/>
        </p:nvSpPr>
        <p:spPr>
          <a:xfrm>
            <a:off x="9585325" y="5356225"/>
            <a:ext cx="1035050" cy="498475"/>
          </a:xfrm>
          <a:prstGeom prst="rect">
            <a:avLst/>
          </a:prstGeom>
          <a:noFill/>
        </p:spPr>
        <p:txBody>
          <a:bodyPr lIns="54000" tIns="52150" rIns="104299" bIns="52150">
            <a:spAutoFit/>
          </a:bodyPr>
          <a:lstStyle/>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Summer</a:t>
            </a:r>
          </a:p>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Examinations</a:t>
            </a:r>
          </a:p>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and Revision</a:t>
            </a:r>
          </a:p>
        </p:txBody>
      </p:sp>
      <p:sp>
        <p:nvSpPr>
          <p:cNvPr id="92" name="TextBox 91">
            <a:extLst>
              <a:ext uri="{FF2B5EF4-FFF2-40B4-BE49-F238E27FC236}">
                <a16:creationId xmlns:a16="http://schemas.microsoft.com/office/drawing/2014/main" id="{69BAE5EE-B18C-563F-D4A3-0D4EE56266FA}"/>
              </a:ext>
            </a:extLst>
          </p:cNvPr>
          <p:cNvSpPr txBox="1">
            <a:spLocks/>
          </p:cNvSpPr>
          <p:nvPr/>
        </p:nvSpPr>
        <p:spPr>
          <a:xfrm>
            <a:off x="6423025" y="5345113"/>
            <a:ext cx="1035050" cy="498475"/>
          </a:xfrm>
          <a:prstGeom prst="rect">
            <a:avLst/>
          </a:prstGeom>
          <a:noFill/>
        </p:spPr>
        <p:txBody>
          <a:bodyPr lIns="54000" tIns="52150" rIns="104299" bIns="52150">
            <a:spAutoFit/>
          </a:bodyPr>
          <a:lstStyle/>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Summer</a:t>
            </a:r>
          </a:p>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Examinations</a:t>
            </a:r>
          </a:p>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and Revision</a:t>
            </a:r>
          </a:p>
        </p:txBody>
      </p:sp>
      <p:sp>
        <p:nvSpPr>
          <p:cNvPr id="96" name="Round Diagonal Corner Rectangle 95">
            <a:hlinkClick r:id="rId6" action="ppaction://hlinksldjump"/>
            <a:extLst>
              <a:ext uri="{FF2B5EF4-FFF2-40B4-BE49-F238E27FC236}">
                <a16:creationId xmlns:a16="http://schemas.microsoft.com/office/drawing/2014/main" id="{B95B366C-E330-11A4-C5F6-CF908CE5EE9F}"/>
              </a:ext>
            </a:extLst>
          </p:cNvPr>
          <p:cNvSpPr>
            <a:spLocks/>
          </p:cNvSpPr>
          <p:nvPr/>
        </p:nvSpPr>
        <p:spPr>
          <a:xfrm>
            <a:off x="8515350" y="1638300"/>
            <a:ext cx="935038" cy="698500"/>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Polygons/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2d &amp; 3d shapes/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symmetry/</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circles</a:t>
            </a:r>
          </a:p>
        </p:txBody>
      </p:sp>
      <p:sp>
        <p:nvSpPr>
          <p:cNvPr id="63" name="Round Diagonal Corner Rectangle 62">
            <a:hlinkClick r:id="rId7" action="ppaction://hlinksldjump"/>
            <a:extLst>
              <a:ext uri="{FF2B5EF4-FFF2-40B4-BE49-F238E27FC236}">
                <a16:creationId xmlns:a16="http://schemas.microsoft.com/office/drawing/2014/main" id="{C03FE73E-B38A-5B17-757A-CA309FFED2D0}"/>
              </a:ext>
            </a:extLst>
          </p:cNvPr>
          <p:cNvSpPr>
            <a:spLocks/>
          </p:cNvSpPr>
          <p:nvPr/>
        </p:nvSpPr>
        <p:spPr>
          <a:xfrm>
            <a:off x="6418263" y="1636713"/>
            <a:ext cx="1008062" cy="698500"/>
          </a:xfrm>
          <a:prstGeom prst="round2DiagRect">
            <a:avLst>
              <a:gd name="adj1" fmla="val 16667"/>
              <a:gd name="adj2" fmla="val 0"/>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Angle rules/ triangles/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interior &amp; exterior angles</a:t>
            </a:r>
          </a:p>
        </p:txBody>
      </p:sp>
      <p:sp>
        <p:nvSpPr>
          <p:cNvPr id="64" name="Round Diagonal Corner Rectangle 63">
            <a:hlinkClick r:id="rId8" action="ppaction://hlinksldjump"/>
            <a:extLst>
              <a:ext uri="{FF2B5EF4-FFF2-40B4-BE49-F238E27FC236}">
                <a16:creationId xmlns:a16="http://schemas.microsoft.com/office/drawing/2014/main" id="{27532EC4-5DC7-C232-0D60-8032408B9492}"/>
              </a:ext>
            </a:extLst>
          </p:cNvPr>
          <p:cNvSpPr>
            <a:spLocks/>
          </p:cNvSpPr>
          <p:nvPr/>
        </p:nvSpPr>
        <p:spPr>
          <a:xfrm>
            <a:off x="4338638" y="1658938"/>
            <a:ext cx="957262" cy="657225"/>
          </a:xfrm>
          <a:prstGeom prst="round2DiagRect">
            <a:avLst/>
          </a:prstGeom>
          <a:solidFill>
            <a:srgbClr val="0070C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Nth term/prime factorisation</a:t>
            </a:r>
          </a:p>
        </p:txBody>
      </p:sp>
      <p:sp>
        <p:nvSpPr>
          <p:cNvPr id="67" name="Round Diagonal Corner Rectangle 66">
            <a:hlinkClick r:id="rId9" action="ppaction://hlinksldjump"/>
            <a:extLst>
              <a:ext uri="{FF2B5EF4-FFF2-40B4-BE49-F238E27FC236}">
                <a16:creationId xmlns:a16="http://schemas.microsoft.com/office/drawing/2014/main" id="{9D5247D3-F3A4-89EE-C23D-BFD7709D2366}"/>
              </a:ext>
            </a:extLst>
          </p:cNvPr>
          <p:cNvSpPr>
            <a:spLocks/>
          </p:cNvSpPr>
          <p:nvPr/>
        </p:nvSpPr>
        <p:spPr>
          <a:xfrm>
            <a:off x="161925" y="1668463"/>
            <a:ext cx="935038" cy="657225"/>
          </a:xfrm>
          <a:prstGeom prst="round2DiagRect">
            <a:avLst/>
          </a:prstGeom>
          <a:solidFill>
            <a:srgbClr val="0070C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Introduction</a:t>
            </a:r>
          </a:p>
          <a:p>
            <a:pPr>
              <a:defRPr/>
            </a:pPr>
            <a:endParaRPr lang="en-GB" sz="900" b="1" dirty="0">
              <a:solidFill>
                <a:schemeClr val="bg1"/>
              </a:solidFill>
              <a:effectLst>
                <a:outerShdw blurRad="38100" dist="38100" dir="2700000" algn="tl">
                  <a:srgbClr val="000000">
                    <a:alpha val="43137"/>
                  </a:srgbClr>
                </a:outerShdw>
              </a:effectLst>
              <a:latin typeface="Verdana" pitchFamily="34" charset="0"/>
            </a:endParaRPr>
          </a:p>
        </p:txBody>
      </p:sp>
      <p:sp>
        <p:nvSpPr>
          <p:cNvPr id="78" name="Round Diagonal Corner Rectangle 77">
            <a:hlinkClick r:id="rId10" action="ppaction://hlinksldjump"/>
            <a:extLst>
              <a:ext uri="{FF2B5EF4-FFF2-40B4-BE49-F238E27FC236}">
                <a16:creationId xmlns:a16="http://schemas.microsoft.com/office/drawing/2014/main" id="{7BC6788D-46AB-CC96-4ED4-9D022FBE828D}"/>
              </a:ext>
            </a:extLst>
          </p:cNvPr>
          <p:cNvSpPr>
            <a:spLocks/>
          </p:cNvSpPr>
          <p:nvPr/>
        </p:nvSpPr>
        <p:spPr>
          <a:xfrm>
            <a:off x="1190625" y="1666875"/>
            <a:ext cx="952500" cy="657225"/>
          </a:xfrm>
          <a:prstGeom prst="round2DiagRect">
            <a:avLst/>
          </a:prstGeom>
          <a:solidFill>
            <a:srgbClr val="0070C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3960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Fractions,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decimals &amp;</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percentages</a:t>
            </a:r>
          </a:p>
        </p:txBody>
      </p:sp>
      <p:sp>
        <p:nvSpPr>
          <p:cNvPr id="79" name="Round Diagonal Corner Rectangle 78">
            <a:hlinkClick r:id="rId11" action="ppaction://hlinksldjump"/>
            <a:extLst>
              <a:ext uri="{FF2B5EF4-FFF2-40B4-BE49-F238E27FC236}">
                <a16:creationId xmlns:a16="http://schemas.microsoft.com/office/drawing/2014/main" id="{220346DA-FC8E-E9C1-8946-451C7D4441BA}"/>
              </a:ext>
            </a:extLst>
          </p:cNvPr>
          <p:cNvSpPr>
            <a:spLocks/>
          </p:cNvSpPr>
          <p:nvPr/>
        </p:nvSpPr>
        <p:spPr>
          <a:xfrm>
            <a:off x="161925" y="2855913"/>
            <a:ext cx="963613"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Area &amp; volume</a:t>
            </a:r>
          </a:p>
        </p:txBody>
      </p:sp>
      <p:sp>
        <p:nvSpPr>
          <p:cNvPr id="73" name="Round Diagonal Corner Rectangle 72">
            <a:hlinkClick r:id="rId12" action="ppaction://hlinksldjump"/>
            <a:extLst>
              <a:ext uri="{FF2B5EF4-FFF2-40B4-BE49-F238E27FC236}">
                <a16:creationId xmlns:a16="http://schemas.microsoft.com/office/drawing/2014/main" id="{DC8E2217-7F81-B344-A9E7-74EC30BDB529}"/>
              </a:ext>
            </a:extLst>
          </p:cNvPr>
          <p:cNvSpPr>
            <a:spLocks/>
          </p:cNvSpPr>
          <p:nvPr/>
        </p:nvSpPr>
        <p:spPr>
          <a:xfrm>
            <a:off x="9561513" y="1658938"/>
            <a:ext cx="936625" cy="647700"/>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Pythagoras’ theorem</a:t>
            </a:r>
          </a:p>
        </p:txBody>
      </p:sp>
      <p:sp>
        <p:nvSpPr>
          <p:cNvPr id="83" name="Round Diagonal Corner Rectangle 82">
            <a:hlinkClick r:id="rId13" action="ppaction://hlinksldjump"/>
            <a:extLst>
              <a:ext uri="{FF2B5EF4-FFF2-40B4-BE49-F238E27FC236}">
                <a16:creationId xmlns:a16="http://schemas.microsoft.com/office/drawing/2014/main" id="{400F7C46-729B-880F-5AFB-4C28323E4159}"/>
              </a:ext>
            </a:extLst>
          </p:cNvPr>
          <p:cNvSpPr>
            <a:spLocks/>
          </p:cNvSpPr>
          <p:nvPr/>
        </p:nvSpPr>
        <p:spPr>
          <a:xfrm>
            <a:off x="1195388" y="2847975"/>
            <a:ext cx="985837" cy="657225"/>
          </a:xfrm>
          <a:prstGeom prst="round2DiagRect">
            <a:avLst/>
          </a:prstGeom>
          <a:solidFill>
            <a:srgbClr val="FF00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Introduction to algebra</a:t>
            </a:r>
          </a:p>
        </p:txBody>
      </p:sp>
      <p:grpSp>
        <p:nvGrpSpPr>
          <p:cNvPr id="13346" name="Group 41">
            <a:extLst>
              <a:ext uri="{FF2B5EF4-FFF2-40B4-BE49-F238E27FC236}">
                <a16:creationId xmlns:a16="http://schemas.microsoft.com/office/drawing/2014/main" id="{76B2B69B-6234-99EE-ED94-2D0CF41C6CF8}"/>
              </a:ext>
            </a:extLst>
          </p:cNvPr>
          <p:cNvGrpSpPr>
            <a:grpSpLocks/>
          </p:cNvGrpSpPr>
          <p:nvPr/>
        </p:nvGrpSpPr>
        <p:grpSpPr bwMode="auto">
          <a:xfrm>
            <a:off x="5351463" y="2862263"/>
            <a:ext cx="1035050" cy="698500"/>
            <a:chOff x="6389698" y="1189818"/>
            <a:chExt cx="1038230" cy="1181456"/>
          </a:xfrm>
        </p:grpSpPr>
        <p:sp>
          <p:nvSpPr>
            <p:cNvPr id="101" name="Holiday 7">
              <a:extLst>
                <a:ext uri="{FF2B5EF4-FFF2-40B4-BE49-F238E27FC236}">
                  <a16:creationId xmlns:a16="http://schemas.microsoft.com/office/drawing/2014/main" id="{2A1D4F3A-6784-1915-9A32-94CA83D8F8BF}"/>
                </a:ext>
              </a:extLst>
            </p:cNvPr>
            <p:cNvSpPr/>
            <p:nvPr/>
          </p:nvSpPr>
          <p:spPr>
            <a:xfrm>
              <a:off x="6397605" y="1189818"/>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102" name="Holiday">
              <a:extLst>
                <a:ext uri="{FF2B5EF4-FFF2-40B4-BE49-F238E27FC236}">
                  <a16:creationId xmlns:a16="http://schemas.microsoft.com/office/drawing/2014/main" id="{834F3C1C-390B-0C26-63AD-DFD6E5172A8F}"/>
                </a:ext>
              </a:extLst>
            </p:cNvPr>
            <p:cNvSpPr txBox="1"/>
            <p:nvPr/>
          </p:nvSpPr>
          <p:spPr>
            <a:xfrm>
              <a:off x="6389698" y="1337499"/>
              <a:ext cx="1035045" cy="400085"/>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sp>
        <p:nvSpPr>
          <p:cNvPr id="103" name="Round Diagonal Corner Rectangle 102">
            <a:hlinkClick r:id="rId14" action="ppaction://hlinksldjump"/>
            <a:extLst>
              <a:ext uri="{FF2B5EF4-FFF2-40B4-BE49-F238E27FC236}">
                <a16:creationId xmlns:a16="http://schemas.microsoft.com/office/drawing/2014/main" id="{A49EEABC-2616-4B1D-7315-56F8057AB1B6}"/>
              </a:ext>
            </a:extLst>
          </p:cNvPr>
          <p:cNvSpPr>
            <a:spLocks/>
          </p:cNvSpPr>
          <p:nvPr/>
        </p:nvSpPr>
        <p:spPr>
          <a:xfrm>
            <a:off x="3281363" y="2859088"/>
            <a:ext cx="963612"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Perimeter &amp; scale</a:t>
            </a:r>
          </a:p>
        </p:txBody>
      </p:sp>
      <p:sp>
        <p:nvSpPr>
          <p:cNvPr id="104" name="Round Diagonal Corner Rectangle 103">
            <a:hlinkClick r:id="rId15" action="ppaction://hlinksldjump"/>
            <a:extLst>
              <a:ext uri="{FF2B5EF4-FFF2-40B4-BE49-F238E27FC236}">
                <a16:creationId xmlns:a16="http://schemas.microsoft.com/office/drawing/2014/main" id="{18C553E9-0BD5-F9F3-121A-99372BA0F63F}"/>
              </a:ext>
            </a:extLst>
          </p:cNvPr>
          <p:cNvSpPr>
            <a:spLocks/>
          </p:cNvSpPr>
          <p:nvPr/>
        </p:nvSpPr>
        <p:spPr>
          <a:xfrm>
            <a:off x="4297363" y="2862263"/>
            <a:ext cx="1008062" cy="658812"/>
          </a:xfrm>
          <a:prstGeom prst="round2DiagRect">
            <a:avLst/>
          </a:prstGeom>
          <a:solidFill>
            <a:srgbClr val="FFC0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Averages – mode/charts &amp; graphs</a:t>
            </a:r>
          </a:p>
        </p:txBody>
      </p:sp>
      <p:sp>
        <p:nvSpPr>
          <p:cNvPr id="105" name="Round Diagonal Corner Rectangle 104">
            <a:hlinkClick r:id="rId16" action="ppaction://hlinksldjump"/>
            <a:extLst>
              <a:ext uri="{FF2B5EF4-FFF2-40B4-BE49-F238E27FC236}">
                <a16:creationId xmlns:a16="http://schemas.microsoft.com/office/drawing/2014/main" id="{CC8675F1-EC4B-18FA-D6C9-8395BEC848E8}"/>
              </a:ext>
            </a:extLst>
          </p:cNvPr>
          <p:cNvSpPr>
            <a:spLocks/>
          </p:cNvSpPr>
          <p:nvPr/>
        </p:nvSpPr>
        <p:spPr>
          <a:xfrm>
            <a:off x="7454900" y="2876550"/>
            <a:ext cx="963613"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Trigonometry</a:t>
            </a:r>
          </a:p>
        </p:txBody>
      </p:sp>
      <p:sp>
        <p:nvSpPr>
          <p:cNvPr id="106" name="Round Diagonal Corner Rectangle 105">
            <a:hlinkClick r:id="rId17" action="ppaction://hlinksldjump"/>
            <a:extLst>
              <a:ext uri="{FF2B5EF4-FFF2-40B4-BE49-F238E27FC236}">
                <a16:creationId xmlns:a16="http://schemas.microsoft.com/office/drawing/2014/main" id="{D48A4FFB-A5CB-79A7-18BE-393A7A3D8C2C}"/>
              </a:ext>
            </a:extLst>
          </p:cNvPr>
          <p:cNvSpPr>
            <a:spLocks/>
          </p:cNvSpPr>
          <p:nvPr/>
        </p:nvSpPr>
        <p:spPr>
          <a:xfrm>
            <a:off x="8483600" y="2876550"/>
            <a:ext cx="1008063"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Bearings/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area &amp; </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circumference of a circle</a:t>
            </a:r>
          </a:p>
        </p:txBody>
      </p:sp>
      <p:sp>
        <p:nvSpPr>
          <p:cNvPr id="107" name="Round Diagonal Corner Rectangle 106">
            <a:hlinkClick r:id="rId18" action="ppaction://hlinksldjump"/>
            <a:extLst>
              <a:ext uri="{FF2B5EF4-FFF2-40B4-BE49-F238E27FC236}">
                <a16:creationId xmlns:a16="http://schemas.microsoft.com/office/drawing/2014/main" id="{6E974460-BABB-5381-106E-FF67F0D41936}"/>
              </a:ext>
            </a:extLst>
          </p:cNvPr>
          <p:cNvSpPr>
            <a:spLocks/>
          </p:cNvSpPr>
          <p:nvPr/>
        </p:nvSpPr>
        <p:spPr>
          <a:xfrm>
            <a:off x="9561513" y="2832100"/>
            <a:ext cx="985837" cy="70167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Inequalities &amp; indices/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similar &amp; congruent shapes </a:t>
            </a:r>
          </a:p>
        </p:txBody>
      </p:sp>
      <p:sp>
        <p:nvSpPr>
          <p:cNvPr id="108" name="Round Diagonal Corner Rectangle 107">
            <a:hlinkClick r:id="rId19" action="ppaction://hlinksldjump"/>
            <a:extLst>
              <a:ext uri="{FF2B5EF4-FFF2-40B4-BE49-F238E27FC236}">
                <a16:creationId xmlns:a16="http://schemas.microsoft.com/office/drawing/2014/main" id="{04E6C051-B295-57A0-A525-E0A3D5A4E34E}"/>
              </a:ext>
            </a:extLst>
          </p:cNvPr>
          <p:cNvSpPr>
            <a:spLocks/>
          </p:cNvSpPr>
          <p:nvPr/>
        </p:nvSpPr>
        <p:spPr>
          <a:xfrm>
            <a:off x="117475" y="4081463"/>
            <a:ext cx="1008063" cy="658812"/>
          </a:xfrm>
          <a:prstGeom prst="round2DiagRect">
            <a:avLst/>
          </a:prstGeom>
          <a:solidFill>
            <a:srgbClr val="FFFF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Consolidation</a:t>
            </a:r>
          </a:p>
        </p:txBody>
      </p:sp>
      <p:sp>
        <p:nvSpPr>
          <p:cNvPr id="109" name="Round Diagonal Corner Rectangle 108">
            <a:hlinkClick r:id="rId20" action="ppaction://hlinksldjump"/>
            <a:extLst>
              <a:ext uri="{FF2B5EF4-FFF2-40B4-BE49-F238E27FC236}">
                <a16:creationId xmlns:a16="http://schemas.microsoft.com/office/drawing/2014/main" id="{7EDBC511-303A-12DB-D3A1-3D394ED478A0}"/>
              </a:ext>
            </a:extLst>
          </p:cNvPr>
          <p:cNvSpPr>
            <a:spLocks/>
          </p:cNvSpPr>
          <p:nvPr/>
        </p:nvSpPr>
        <p:spPr>
          <a:xfrm>
            <a:off x="1192213" y="4057650"/>
            <a:ext cx="963612" cy="70167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Rotation/</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reflection/</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enlargement/</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translation</a:t>
            </a:r>
          </a:p>
        </p:txBody>
      </p:sp>
      <p:sp>
        <p:nvSpPr>
          <p:cNvPr id="110" name="Round Diagonal Corner Rectangle 109">
            <a:hlinkClick r:id="rId21" action="ppaction://hlinksldjump"/>
            <a:extLst>
              <a:ext uri="{FF2B5EF4-FFF2-40B4-BE49-F238E27FC236}">
                <a16:creationId xmlns:a16="http://schemas.microsoft.com/office/drawing/2014/main" id="{90AEBEF3-FF9F-74D9-05D5-E5BCD27D2FF7}"/>
              </a:ext>
            </a:extLst>
          </p:cNvPr>
          <p:cNvSpPr>
            <a:spLocks/>
          </p:cNvSpPr>
          <p:nvPr/>
        </p:nvSpPr>
        <p:spPr>
          <a:xfrm>
            <a:off x="2225675" y="4059238"/>
            <a:ext cx="963613"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Surface area</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&amp; area of compound shapes</a:t>
            </a:r>
          </a:p>
        </p:txBody>
      </p:sp>
      <p:sp>
        <p:nvSpPr>
          <p:cNvPr id="111" name="Round Diagonal Corner Rectangle 110">
            <a:hlinkClick r:id="rId22" action="ppaction://hlinksldjump"/>
            <a:extLst>
              <a:ext uri="{FF2B5EF4-FFF2-40B4-BE49-F238E27FC236}">
                <a16:creationId xmlns:a16="http://schemas.microsoft.com/office/drawing/2014/main" id="{67F63A25-B48E-CEA6-C005-2589A7998F02}"/>
              </a:ext>
            </a:extLst>
          </p:cNvPr>
          <p:cNvSpPr>
            <a:spLocks/>
          </p:cNvSpPr>
          <p:nvPr/>
        </p:nvSpPr>
        <p:spPr>
          <a:xfrm>
            <a:off x="4340225" y="4059238"/>
            <a:ext cx="952500"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3960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Standard form/loci &amp;</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constructions</a:t>
            </a:r>
          </a:p>
        </p:txBody>
      </p:sp>
      <p:sp>
        <p:nvSpPr>
          <p:cNvPr id="112" name="Round Diagonal Corner Rectangle 111">
            <a:hlinkClick r:id="rId23" action="ppaction://hlinksldjump"/>
            <a:extLst>
              <a:ext uri="{FF2B5EF4-FFF2-40B4-BE49-F238E27FC236}">
                <a16:creationId xmlns:a16="http://schemas.microsoft.com/office/drawing/2014/main" id="{6444E1B6-96F5-05D4-EA17-E62BA6A757A1}"/>
              </a:ext>
            </a:extLst>
          </p:cNvPr>
          <p:cNvSpPr>
            <a:spLocks/>
          </p:cNvSpPr>
          <p:nvPr/>
        </p:nvSpPr>
        <p:spPr>
          <a:xfrm>
            <a:off x="5367338" y="4059238"/>
            <a:ext cx="1008062" cy="658812"/>
          </a:xfrm>
          <a:prstGeom prst="round2DiagRect">
            <a:avLst/>
          </a:prstGeom>
          <a:solidFill>
            <a:srgbClr val="FFC0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Distance/time graphs &amp; scatter graphs</a:t>
            </a:r>
          </a:p>
        </p:txBody>
      </p:sp>
      <p:grpSp>
        <p:nvGrpSpPr>
          <p:cNvPr id="13357" name="Group 41">
            <a:extLst>
              <a:ext uri="{FF2B5EF4-FFF2-40B4-BE49-F238E27FC236}">
                <a16:creationId xmlns:a16="http://schemas.microsoft.com/office/drawing/2014/main" id="{CA5220E9-636D-EB51-19D5-5F2D024C4A69}"/>
              </a:ext>
            </a:extLst>
          </p:cNvPr>
          <p:cNvGrpSpPr>
            <a:grpSpLocks/>
          </p:cNvGrpSpPr>
          <p:nvPr/>
        </p:nvGrpSpPr>
        <p:grpSpPr bwMode="auto">
          <a:xfrm>
            <a:off x="3230563" y="4051300"/>
            <a:ext cx="1090612" cy="709613"/>
            <a:chOff x="6331771" y="1337501"/>
            <a:chExt cx="1092982" cy="1201586"/>
          </a:xfrm>
        </p:grpSpPr>
        <p:sp>
          <p:nvSpPr>
            <p:cNvPr id="114" name="Holiday 7">
              <a:extLst>
                <a:ext uri="{FF2B5EF4-FFF2-40B4-BE49-F238E27FC236}">
                  <a16:creationId xmlns:a16="http://schemas.microsoft.com/office/drawing/2014/main" id="{55D6B4EA-34F6-94C4-6E00-02D7C7DB3B56}"/>
                </a:ext>
              </a:extLst>
            </p:cNvPr>
            <p:cNvSpPr/>
            <p:nvPr/>
          </p:nvSpPr>
          <p:spPr>
            <a:xfrm>
              <a:off x="6331771" y="1357631"/>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115" name="Holiday">
              <a:extLst>
                <a:ext uri="{FF2B5EF4-FFF2-40B4-BE49-F238E27FC236}">
                  <a16:creationId xmlns:a16="http://schemas.microsoft.com/office/drawing/2014/main" id="{5752E4E9-E775-45C8-84E5-FDA508422B20}"/>
                </a:ext>
              </a:extLst>
            </p:cNvPr>
            <p:cNvSpPr txBox="1"/>
            <p:nvPr/>
          </p:nvSpPr>
          <p:spPr>
            <a:xfrm>
              <a:off x="6389045" y="1337501"/>
              <a:ext cx="1035708" cy="400529"/>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sp>
        <p:nvSpPr>
          <p:cNvPr id="116" name="Round Diagonal Corner Rectangle 115">
            <a:hlinkClick r:id="rId24" action="ppaction://hlinksldjump"/>
            <a:extLst>
              <a:ext uri="{FF2B5EF4-FFF2-40B4-BE49-F238E27FC236}">
                <a16:creationId xmlns:a16="http://schemas.microsoft.com/office/drawing/2014/main" id="{6DA6A967-236A-E5BB-DD97-365921895488}"/>
              </a:ext>
            </a:extLst>
          </p:cNvPr>
          <p:cNvSpPr>
            <a:spLocks/>
          </p:cNvSpPr>
          <p:nvPr/>
        </p:nvSpPr>
        <p:spPr>
          <a:xfrm>
            <a:off x="6418263" y="4057650"/>
            <a:ext cx="952500" cy="657225"/>
          </a:xfrm>
          <a:prstGeom prst="round2DiagRect">
            <a:avLst/>
          </a:prstGeom>
          <a:solidFill>
            <a:srgbClr val="00B05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3960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Volume of a </a:t>
            </a:r>
            <a:r>
              <a:rPr lang="en-GB" sz="800" b="1">
                <a:solidFill>
                  <a:schemeClr val="bg1"/>
                </a:solidFill>
                <a:effectLst>
                  <a:outerShdw blurRad="38100" dist="38100" dir="2700000" algn="tl">
                    <a:srgbClr val="000000">
                      <a:alpha val="43137"/>
                    </a:srgbClr>
                  </a:outerShdw>
                </a:effectLst>
                <a:latin typeface="Verdana" pitchFamily="34" charset="0"/>
              </a:rPr>
              <a:t>prism/Venn diagrams</a:t>
            </a:r>
            <a:endParaRPr lang="en-GB" sz="800" b="1" dirty="0">
              <a:solidFill>
                <a:schemeClr val="bg1"/>
              </a:solidFill>
              <a:effectLst>
                <a:outerShdw blurRad="38100" dist="38100" dir="2700000" algn="tl">
                  <a:srgbClr val="000000">
                    <a:alpha val="43137"/>
                  </a:srgbClr>
                </a:outerShdw>
              </a:effectLst>
              <a:latin typeface="Verdana" pitchFamily="34" charset="0"/>
            </a:endParaRPr>
          </a:p>
        </p:txBody>
      </p:sp>
      <p:sp>
        <p:nvSpPr>
          <p:cNvPr id="117" name="Round Diagonal Corner Rectangle 116">
            <a:hlinkClick r:id="rId25" action="ppaction://hlinksldjump"/>
            <a:extLst>
              <a:ext uri="{FF2B5EF4-FFF2-40B4-BE49-F238E27FC236}">
                <a16:creationId xmlns:a16="http://schemas.microsoft.com/office/drawing/2014/main" id="{AF12793A-6C13-BC70-EFF9-9C0EC8665340}"/>
              </a:ext>
            </a:extLst>
          </p:cNvPr>
          <p:cNvSpPr>
            <a:spLocks/>
          </p:cNvSpPr>
          <p:nvPr/>
        </p:nvSpPr>
        <p:spPr>
          <a:xfrm>
            <a:off x="7427913" y="4048125"/>
            <a:ext cx="1008062" cy="658813"/>
          </a:xfrm>
          <a:prstGeom prst="round2DiagRect">
            <a:avLst/>
          </a:prstGeom>
          <a:solidFill>
            <a:srgbClr val="FFFF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Consolidation</a:t>
            </a:r>
          </a:p>
        </p:txBody>
      </p:sp>
      <p:sp>
        <p:nvSpPr>
          <p:cNvPr id="118" name="Round Diagonal Corner Rectangle 117">
            <a:hlinkClick r:id="rId26" action="ppaction://hlinksldjump"/>
            <a:extLst>
              <a:ext uri="{FF2B5EF4-FFF2-40B4-BE49-F238E27FC236}">
                <a16:creationId xmlns:a16="http://schemas.microsoft.com/office/drawing/2014/main" id="{8B2031DA-AECB-9406-AD84-CF83C87ADD4D}"/>
              </a:ext>
            </a:extLst>
          </p:cNvPr>
          <p:cNvSpPr>
            <a:spLocks/>
          </p:cNvSpPr>
          <p:nvPr/>
        </p:nvSpPr>
        <p:spPr>
          <a:xfrm>
            <a:off x="2216150" y="2855913"/>
            <a:ext cx="1008063" cy="658812"/>
          </a:xfrm>
          <a:prstGeom prst="round2DiagRect">
            <a:avLst/>
          </a:prstGeom>
          <a:solidFill>
            <a:srgbClr val="FFFF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Consolidation</a:t>
            </a:r>
          </a:p>
        </p:txBody>
      </p:sp>
      <p:grpSp>
        <p:nvGrpSpPr>
          <p:cNvPr id="13361" name="Group 41">
            <a:extLst>
              <a:ext uri="{FF2B5EF4-FFF2-40B4-BE49-F238E27FC236}">
                <a16:creationId xmlns:a16="http://schemas.microsoft.com/office/drawing/2014/main" id="{35DD5B29-1828-72BA-9761-E591325C4244}"/>
              </a:ext>
            </a:extLst>
          </p:cNvPr>
          <p:cNvGrpSpPr>
            <a:grpSpLocks/>
          </p:cNvGrpSpPr>
          <p:nvPr/>
        </p:nvGrpSpPr>
        <p:grpSpPr bwMode="auto">
          <a:xfrm>
            <a:off x="6388100" y="2867025"/>
            <a:ext cx="1035050" cy="698500"/>
            <a:chOff x="6389698" y="1189818"/>
            <a:chExt cx="1038230" cy="1181456"/>
          </a:xfrm>
        </p:grpSpPr>
        <p:sp>
          <p:nvSpPr>
            <p:cNvPr id="120" name="Holiday 7">
              <a:extLst>
                <a:ext uri="{FF2B5EF4-FFF2-40B4-BE49-F238E27FC236}">
                  <a16:creationId xmlns:a16="http://schemas.microsoft.com/office/drawing/2014/main" id="{D0795FC3-B7D8-3A84-8A58-452A98A720B4}"/>
                </a:ext>
              </a:extLst>
            </p:cNvPr>
            <p:cNvSpPr/>
            <p:nvPr/>
          </p:nvSpPr>
          <p:spPr>
            <a:xfrm>
              <a:off x="6397605" y="1189818"/>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121" name="Holiday">
              <a:extLst>
                <a:ext uri="{FF2B5EF4-FFF2-40B4-BE49-F238E27FC236}">
                  <a16:creationId xmlns:a16="http://schemas.microsoft.com/office/drawing/2014/main" id="{D69B1402-4EB7-C273-72DB-0C117B49EEEF}"/>
                </a:ext>
              </a:extLst>
            </p:cNvPr>
            <p:cNvSpPr txBox="1"/>
            <p:nvPr/>
          </p:nvSpPr>
          <p:spPr>
            <a:xfrm>
              <a:off x="6389698" y="1337501"/>
              <a:ext cx="1035045" cy="400083"/>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grpSp>
        <p:nvGrpSpPr>
          <p:cNvPr id="13362" name="Group 41">
            <a:extLst>
              <a:ext uri="{FF2B5EF4-FFF2-40B4-BE49-F238E27FC236}">
                <a16:creationId xmlns:a16="http://schemas.microsoft.com/office/drawing/2014/main" id="{F026C29B-4E29-C73F-F65C-3E2CAC20B35B}"/>
              </a:ext>
            </a:extLst>
          </p:cNvPr>
          <p:cNvGrpSpPr>
            <a:grpSpLocks/>
          </p:cNvGrpSpPr>
          <p:nvPr/>
        </p:nvGrpSpPr>
        <p:grpSpPr bwMode="auto">
          <a:xfrm>
            <a:off x="111125" y="5241925"/>
            <a:ext cx="1035050" cy="698500"/>
            <a:chOff x="6389698" y="1189818"/>
            <a:chExt cx="1038230" cy="1181456"/>
          </a:xfrm>
        </p:grpSpPr>
        <p:sp>
          <p:nvSpPr>
            <p:cNvPr id="123" name="Holiday 7">
              <a:extLst>
                <a:ext uri="{FF2B5EF4-FFF2-40B4-BE49-F238E27FC236}">
                  <a16:creationId xmlns:a16="http://schemas.microsoft.com/office/drawing/2014/main" id="{5FB2EA55-19CD-797F-1269-A9A1A591B86A}"/>
                </a:ext>
              </a:extLst>
            </p:cNvPr>
            <p:cNvSpPr/>
            <p:nvPr/>
          </p:nvSpPr>
          <p:spPr>
            <a:xfrm>
              <a:off x="6397605" y="1189818"/>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124" name="Holiday">
              <a:extLst>
                <a:ext uri="{FF2B5EF4-FFF2-40B4-BE49-F238E27FC236}">
                  <a16:creationId xmlns:a16="http://schemas.microsoft.com/office/drawing/2014/main" id="{FCAADA2F-85E4-38F1-BAB5-4606EBAD0797}"/>
                </a:ext>
              </a:extLst>
            </p:cNvPr>
            <p:cNvSpPr txBox="1"/>
            <p:nvPr/>
          </p:nvSpPr>
          <p:spPr>
            <a:xfrm>
              <a:off x="6389698" y="1337501"/>
              <a:ext cx="1035045" cy="400083"/>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grpSp>
        <p:nvGrpSpPr>
          <p:cNvPr id="13363" name="Group 41">
            <a:extLst>
              <a:ext uri="{FF2B5EF4-FFF2-40B4-BE49-F238E27FC236}">
                <a16:creationId xmlns:a16="http://schemas.microsoft.com/office/drawing/2014/main" id="{B70B5D3B-E631-F9B5-5F9B-2C97814C8C3E}"/>
              </a:ext>
            </a:extLst>
          </p:cNvPr>
          <p:cNvGrpSpPr>
            <a:grpSpLocks/>
          </p:cNvGrpSpPr>
          <p:nvPr/>
        </p:nvGrpSpPr>
        <p:grpSpPr bwMode="auto">
          <a:xfrm>
            <a:off x="1143000" y="5243513"/>
            <a:ext cx="1035050" cy="698500"/>
            <a:chOff x="6389698" y="1189818"/>
            <a:chExt cx="1038230" cy="1181456"/>
          </a:xfrm>
        </p:grpSpPr>
        <p:sp>
          <p:nvSpPr>
            <p:cNvPr id="126" name="Holiday 7">
              <a:extLst>
                <a:ext uri="{FF2B5EF4-FFF2-40B4-BE49-F238E27FC236}">
                  <a16:creationId xmlns:a16="http://schemas.microsoft.com/office/drawing/2014/main" id="{E29C85B1-3EF3-AD2F-9990-025AA18AA899}"/>
                </a:ext>
              </a:extLst>
            </p:cNvPr>
            <p:cNvSpPr/>
            <p:nvPr/>
          </p:nvSpPr>
          <p:spPr>
            <a:xfrm>
              <a:off x="6397605" y="1189818"/>
              <a:ext cx="1030323" cy="1181456"/>
            </a:xfrm>
            <a:prstGeom prst="rect">
              <a:avLst/>
            </a:prstGeom>
            <a:solidFill>
              <a:schemeClr val="accent6">
                <a:lumMod val="60000"/>
                <a:lumOff val="40000"/>
                <a:alpha val="63000"/>
              </a:schemeClr>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04299" tIns="52150" rIns="104299" bIns="52150" anchor="ctr"/>
            <a:lstStyle/>
            <a:p>
              <a:pPr algn="ctr">
                <a:defRPr/>
              </a:pPr>
              <a:endParaRPr lang="en-GB" dirty="0"/>
            </a:p>
          </p:txBody>
        </p:sp>
        <p:sp>
          <p:nvSpPr>
            <p:cNvPr id="127" name="Holiday">
              <a:extLst>
                <a:ext uri="{FF2B5EF4-FFF2-40B4-BE49-F238E27FC236}">
                  <a16:creationId xmlns:a16="http://schemas.microsoft.com/office/drawing/2014/main" id="{C4BA4357-7340-F472-3752-4C5BF8A3535E}"/>
                </a:ext>
              </a:extLst>
            </p:cNvPr>
            <p:cNvSpPr txBox="1"/>
            <p:nvPr/>
          </p:nvSpPr>
          <p:spPr>
            <a:xfrm>
              <a:off x="6389698" y="1337499"/>
              <a:ext cx="1035045" cy="400085"/>
            </a:xfrm>
            <a:prstGeom prst="rect">
              <a:avLst/>
            </a:prstGeom>
            <a:noFill/>
          </p:spPr>
          <p:txBody>
            <a:bodyPr lIns="54000" tIns="52150" rIns="104299" bIns="52150">
              <a:spAutoFit/>
            </a:bodyPr>
            <a:lstStyle/>
            <a:p>
              <a:pPr algn="ctr">
                <a:defRPr/>
              </a:pPr>
              <a:r>
                <a:rPr lang="en-GB" sz="850" b="1" dirty="0">
                  <a:solidFill>
                    <a:schemeClr val="tx1">
                      <a:lumMod val="65000"/>
                      <a:lumOff val="35000"/>
                    </a:schemeClr>
                  </a:solidFill>
                  <a:latin typeface="Verdana" pitchFamily="34" charset="0"/>
                  <a:cs typeface="+mn-cs"/>
                </a:rPr>
                <a:t>Holiday</a:t>
              </a:r>
            </a:p>
          </p:txBody>
        </p:sp>
      </p:grpSp>
      <p:sp>
        <p:nvSpPr>
          <p:cNvPr id="128" name="Round Diagonal Corner Rectangle 127">
            <a:hlinkClick r:id="rId27" action="ppaction://hlinksldjump"/>
            <a:extLst>
              <a:ext uri="{FF2B5EF4-FFF2-40B4-BE49-F238E27FC236}">
                <a16:creationId xmlns:a16="http://schemas.microsoft.com/office/drawing/2014/main" id="{7E94BBAF-6153-EC56-7409-1836C24BEFD8}"/>
              </a:ext>
            </a:extLst>
          </p:cNvPr>
          <p:cNvSpPr>
            <a:spLocks/>
          </p:cNvSpPr>
          <p:nvPr/>
        </p:nvSpPr>
        <p:spPr>
          <a:xfrm>
            <a:off x="8512175" y="4056063"/>
            <a:ext cx="952500" cy="657225"/>
          </a:xfrm>
          <a:prstGeom prst="round2DiagRect">
            <a:avLst/>
          </a:prstGeom>
          <a:solidFill>
            <a:schemeClr val="accent5">
              <a:lumMod val="40000"/>
              <a:lumOff val="60000"/>
            </a:schemeClr>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3960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Probability &amp; relative frequency/</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proportion</a:t>
            </a:r>
          </a:p>
        </p:txBody>
      </p:sp>
      <p:sp>
        <p:nvSpPr>
          <p:cNvPr id="68" name="Round Diagonal Corner Rectangle 67">
            <a:hlinkClick r:id="rId28" action="ppaction://hlinksldjump"/>
            <a:extLst>
              <a:ext uri="{FF2B5EF4-FFF2-40B4-BE49-F238E27FC236}">
                <a16:creationId xmlns:a16="http://schemas.microsoft.com/office/drawing/2014/main" id="{F154DDFF-99E9-0B76-0ECA-56A84C9A7642}"/>
              </a:ext>
            </a:extLst>
          </p:cNvPr>
          <p:cNvSpPr>
            <a:spLocks/>
          </p:cNvSpPr>
          <p:nvPr/>
        </p:nvSpPr>
        <p:spPr>
          <a:xfrm>
            <a:off x="9534525" y="4019550"/>
            <a:ext cx="1008063" cy="725488"/>
          </a:xfrm>
          <a:prstGeom prst="round2DiagRect">
            <a:avLst/>
          </a:prstGeom>
          <a:solidFill>
            <a:schemeClr val="accent2">
              <a:lumMod val="40000"/>
              <a:lumOff val="60000"/>
            </a:schemeClr>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Systematic listing/</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Histograms/</a:t>
            </a:r>
          </a:p>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growth &amp; decay</a:t>
            </a:r>
          </a:p>
        </p:txBody>
      </p:sp>
      <p:sp>
        <p:nvSpPr>
          <p:cNvPr id="69" name="Round Diagonal Corner Rectangle 68">
            <a:hlinkClick r:id="rId29" action="ppaction://hlinksldjump"/>
            <a:extLst>
              <a:ext uri="{FF2B5EF4-FFF2-40B4-BE49-F238E27FC236}">
                <a16:creationId xmlns:a16="http://schemas.microsoft.com/office/drawing/2014/main" id="{5D1E8871-0323-9E88-493B-DE521F96920A}"/>
              </a:ext>
            </a:extLst>
          </p:cNvPr>
          <p:cNvSpPr>
            <a:spLocks/>
          </p:cNvSpPr>
          <p:nvPr/>
        </p:nvSpPr>
        <p:spPr>
          <a:xfrm>
            <a:off x="2239338" y="5270046"/>
            <a:ext cx="960839" cy="657832"/>
          </a:xfrm>
          <a:prstGeom prst="round2DiagRect">
            <a:avLst/>
          </a:prstGeom>
          <a:solidFill>
            <a:schemeClr val="accent2">
              <a:lumMod val="40000"/>
              <a:lumOff val="60000"/>
            </a:schemeClr>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Percentages/simple &amp; compound interest</a:t>
            </a:r>
            <a:endParaRPr lang="en-GB" sz="800" b="1" dirty="0">
              <a:solidFill>
                <a:schemeClr val="bg1">
                  <a:alpha val="0"/>
                </a:schemeClr>
              </a:solidFill>
              <a:effectLst>
                <a:outerShdw blurRad="38100" dist="38100" dir="2700000" algn="tl">
                  <a:srgbClr val="000000">
                    <a:alpha val="43137"/>
                  </a:srgbClr>
                </a:outerShdw>
              </a:effectLst>
              <a:latin typeface="Verdana" pitchFamily="34" charset="0"/>
            </a:endParaRPr>
          </a:p>
        </p:txBody>
      </p:sp>
      <p:sp>
        <p:nvSpPr>
          <p:cNvPr id="70" name="Round Diagonal Corner Rectangle 69">
            <a:hlinkClick r:id="rId30" action="ppaction://hlinksldjump"/>
            <a:extLst>
              <a:ext uri="{FF2B5EF4-FFF2-40B4-BE49-F238E27FC236}">
                <a16:creationId xmlns:a16="http://schemas.microsoft.com/office/drawing/2014/main" id="{D64A936F-6213-9706-C0D6-44D5076BF640}"/>
              </a:ext>
            </a:extLst>
          </p:cNvPr>
          <p:cNvSpPr>
            <a:spLocks/>
          </p:cNvSpPr>
          <p:nvPr/>
        </p:nvSpPr>
        <p:spPr>
          <a:xfrm>
            <a:off x="3257550" y="5248275"/>
            <a:ext cx="1008063" cy="704850"/>
          </a:xfrm>
          <a:prstGeom prst="round2DiagRect">
            <a:avLst/>
          </a:prstGeom>
          <a:solidFill>
            <a:srgbClr val="FFC0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Frequency tables; mean, median, mode/further algebra</a:t>
            </a:r>
          </a:p>
        </p:txBody>
      </p:sp>
      <p:sp>
        <p:nvSpPr>
          <p:cNvPr id="71" name="Round Diagonal Corner Rectangle 70">
            <a:hlinkClick r:id="rId31" action="ppaction://hlinksldjump"/>
            <a:extLst>
              <a:ext uri="{FF2B5EF4-FFF2-40B4-BE49-F238E27FC236}">
                <a16:creationId xmlns:a16="http://schemas.microsoft.com/office/drawing/2014/main" id="{C0FFFB87-DE35-D8DD-AB5E-1CC3A9290A32}"/>
              </a:ext>
            </a:extLst>
          </p:cNvPr>
          <p:cNvSpPr>
            <a:spLocks/>
          </p:cNvSpPr>
          <p:nvPr/>
        </p:nvSpPr>
        <p:spPr>
          <a:xfrm>
            <a:off x="4340225" y="5268913"/>
            <a:ext cx="985838" cy="657225"/>
          </a:xfrm>
          <a:prstGeom prst="round2DiagRect">
            <a:avLst/>
          </a:prstGeom>
          <a:solidFill>
            <a:srgbClr val="FF00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Expanding &amp; factorising expressions</a:t>
            </a:r>
          </a:p>
        </p:txBody>
      </p:sp>
      <p:sp>
        <p:nvSpPr>
          <p:cNvPr id="72" name="Round Diagonal Corner Rectangle 71">
            <a:hlinkClick r:id="rId32" action="ppaction://hlinksldjump"/>
            <a:extLst>
              <a:ext uri="{FF2B5EF4-FFF2-40B4-BE49-F238E27FC236}">
                <a16:creationId xmlns:a16="http://schemas.microsoft.com/office/drawing/2014/main" id="{0AD32517-283C-2F43-563A-02D5F4BF80E2}"/>
              </a:ext>
            </a:extLst>
          </p:cNvPr>
          <p:cNvSpPr>
            <a:spLocks/>
          </p:cNvSpPr>
          <p:nvPr/>
        </p:nvSpPr>
        <p:spPr>
          <a:xfrm>
            <a:off x="5346700" y="5267325"/>
            <a:ext cx="1008063" cy="658813"/>
          </a:xfrm>
          <a:prstGeom prst="round2DiagRect">
            <a:avLst/>
          </a:prstGeom>
          <a:solidFill>
            <a:srgbClr val="FFFF00"/>
          </a:solidFill>
          <a:ln w="15875">
            <a:solidFill>
              <a:schemeClr val="bg1"/>
            </a:solidFill>
          </a:ln>
        </p:spPr>
        <p:style>
          <a:lnRef idx="2">
            <a:schemeClr val="accent1"/>
          </a:lnRef>
          <a:fillRef idx="1">
            <a:schemeClr val="lt1"/>
          </a:fillRef>
          <a:effectRef idx="0">
            <a:schemeClr val="accent1"/>
          </a:effectRef>
          <a:fontRef idx="minor">
            <a:schemeClr val="dk1"/>
          </a:fontRef>
        </p:style>
        <p:txBody>
          <a:bodyPr lIns="41062" tIns="52150" rIns="39600" bIns="52150"/>
          <a:lstStyle/>
          <a:p>
            <a:pPr algn="ctr">
              <a:defRPr/>
            </a:pPr>
            <a:r>
              <a:rPr lang="en-GB" sz="800" b="1" dirty="0">
                <a:solidFill>
                  <a:schemeClr val="bg1"/>
                </a:solidFill>
                <a:effectLst>
                  <a:outerShdw blurRad="38100" dist="38100" dir="2700000" algn="tl">
                    <a:srgbClr val="000000">
                      <a:alpha val="43137"/>
                    </a:srgbClr>
                  </a:outerShdw>
                </a:effectLst>
                <a:latin typeface="Verdana" pitchFamily="34" charset="0"/>
              </a:rPr>
              <a:t>Consolidation</a:t>
            </a:r>
          </a:p>
        </p:txBody>
      </p:sp>
      <p:sp>
        <p:nvSpPr>
          <p:cNvPr id="65" name="TextBox 64">
            <a:extLst>
              <a:ext uri="{FF2B5EF4-FFF2-40B4-BE49-F238E27FC236}">
                <a16:creationId xmlns:a16="http://schemas.microsoft.com/office/drawing/2014/main" id="{4DB1F9E4-E8EA-A7E4-08BD-8373F692B5B6}"/>
              </a:ext>
            </a:extLst>
          </p:cNvPr>
          <p:cNvSpPr txBox="1">
            <a:spLocks/>
          </p:cNvSpPr>
          <p:nvPr/>
        </p:nvSpPr>
        <p:spPr>
          <a:xfrm>
            <a:off x="7481888" y="5349875"/>
            <a:ext cx="1035050" cy="498475"/>
          </a:xfrm>
          <a:prstGeom prst="rect">
            <a:avLst/>
          </a:prstGeom>
          <a:noFill/>
        </p:spPr>
        <p:txBody>
          <a:bodyPr lIns="54000" tIns="52150" rIns="104299" bIns="52150">
            <a:spAutoFit/>
          </a:bodyPr>
          <a:lstStyle/>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Summer</a:t>
            </a:r>
          </a:p>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Examinations</a:t>
            </a:r>
          </a:p>
          <a:p>
            <a:pPr algn="ctr" defTabSz="1042993" fontAlgn="auto">
              <a:spcBef>
                <a:spcPts val="0"/>
              </a:spcBef>
              <a:spcAft>
                <a:spcPts val="0"/>
              </a:spcAft>
              <a:defRPr/>
            </a:pPr>
            <a:r>
              <a:rPr lang="en-GB" sz="850" b="1" dirty="0">
                <a:solidFill>
                  <a:schemeClr val="tx1">
                    <a:lumMod val="65000"/>
                    <a:lumOff val="35000"/>
                  </a:schemeClr>
                </a:solidFill>
                <a:latin typeface="Verdana" pitchFamily="34" charset="0"/>
                <a:cs typeface="+mn-cs"/>
              </a:rPr>
              <a:t>and Revision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3">
            <a:extLst>
              <a:ext uri="{FF2B5EF4-FFF2-40B4-BE49-F238E27FC236}">
                <a16:creationId xmlns:a16="http://schemas.microsoft.com/office/drawing/2014/main" id="{037120A6-31D6-73A2-A098-4815CF48A508}"/>
              </a:ext>
            </a:extLst>
          </p:cNvPr>
          <p:cNvSpPr txBox="1">
            <a:spLocks noChangeArrowheads="1"/>
          </p:cNvSpPr>
          <p:nvPr/>
        </p:nvSpPr>
        <p:spPr bwMode="auto">
          <a:xfrm>
            <a:off x="488950" y="431800"/>
            <a:ext cx="6999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27</a:t>
            </a:r>
            <a:r>
              <a:rPr lang="en-GB" altLang="en-US" sz="1800" b="1">
                <a:latin typeface="Verdana" panose="020B0604030504040204" pitchFamily="34" charset="0"/>
              </a:rPr>
              <a:t> - Percentages/simple &amp; compound interest</a:t>
            </a:r>
          </a:p>
        </p:txBody>
      </p:sp>
      <p:graphicFrame>
        <p:nvGraphicFramePr>
          <p:cNvPr id="5" name="Diagram 4">
            <a:extLst>
              <a:ext uri="{FF2B5EF4-FFF2-40B4-BE49-F238E27FC236}">
                <a16:creationId xmlns:a16="http://schemas.microsoft.com/office/drawing/2014/main" id="{B69E5789-7CC1-86BA-5B75-3B43BD959C24}"/>
              </a:ext>
            </a:extLst>
          </p:cNvPr>
          <p:cNvGraphicFramePr/>
          <p:nvPr/>
        </p:nvGraphicFramePr>
        <p:xfrm>
          <a:off x="6551644" y="6916118"/>
          <a:ext cx="1381046" cy="549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7AC4C91B-EF87-A472-9FDD-358A049357E5}"/>
              </a:ext>
            </a:extLst>
          </p:cNvPr>
          <p:cNvSpPr txBox="1"/>
          <p:nvPr/>
        </p:nvSpPr>
        <p:spPr>
          <a:xfrm>
            <a:off x="666750" y="1260475"/>
            <a:ext cx="9575800" cy="1570038"/>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Introduction</a:t>
            </a:r>
          </a:p>
          <a:p>
            <a:pPr>
              <a:defRPr/>
            </a:pPr>
            <a:endParaRPr lang="en-GB" sz="1200" b="1" dirty="0">
              <a:latin typeface="Arial" charset="0"/>
              <a:cs typeface="+mn-cs"/>
            </a:endParaRPr>
          </a:p>
          <a:p>
            <a:pPr>
              <a:defRPr/>
            </a:pPr>
            <a:r>
              <a:rPr lang="en-GB" sz="1200" dirty="0">
                <a:latin typeface="Arial" charset="0"/>
                <a:cs typeface="+mn-cs"/>
              </a:rPr>
              <a:t>This week’s focus is back on number work from the first term. It is worth revisiting for clarification of the basics. There is usually a confusion that lies between simple and compound interest. Further work on the key basics, which underpins a lot of other maths work, is crucial. It is also worth revisiting the basics as a reminder of skills that are easily forgotten. </a:t>
            </a:r>
          </a:p>
          <a:p>
            <a:pPr>
              <a:defRPr/>
            </a:pPr>
            <a:r>
              <a:rPr lang="en-GB" sz="1200" dirty="0">
                <a:latin typeface="Arial" charset="0"/>
                <a:cs typeface="+mn-cs"/>
              </a:rPr>
              <a:t> </a:t>
            </a:r>
          </a:p>
          <a:p>
            <a:pPr>
              <a:defRPr/>
            </a:pPr>
            <a:r>
              <a:rPr lang="en-GB" sz="1200" dirty="0">
                <a:latin typeface="Arial" charset="0"/>
                <a:cs typeface="+mn-cs"/>
              </a:rPr>
              <a:t>A reminder that this Scheme of Work follows a Five R’s teaching approach documented in the course overview; </a:t>
            </a:r>
            <a:r>
              <a:rPr lang="en-GB" sz="1200" b="1" dirty="0">
                <a:latin typeface="Arial" charset="0"/>
                <a:cs typeface="+mn-cs"/>
              </a:rPr>
              <a:t>Recall</a:t>
            </a:r>
            <a:r>
              <a:rPr lang="en-GB" sz="1200" dirty="0">
                <a:latin typeface="Arial" charset="0"/>
                <a:cs typeface="+mn-cs"/>
              </a:rPr>
              <a:t>, </a:t>
            </a:r>
            <a:r>
              <a:rPr lang="en-GB" sz="1200" b="1" dirty="0">
                <a:latin typeface="Arial" charset="0"/>
                <a:cs typeface="+mn-cs"/>
              </a:rPr>
              <a:t>Routine</a:t>
            </a:r>
            <a:r>
              <a:rPr lang="en-GB" sz="1200" dirty="0">
                <a:latin typeface="Arial" charset="0"/>
                <a:cs typeface="+mn-cs"/>
              </a:rPr>
              <a:t>, </a:t>
            </a:r>
            <a:r>
              <a:rPr lang="en-GB" sz="1200" b="1" dirty="0">
                <a:latin typeface="Arial" charset="0"/>
                <a:cs typeface="+mn-cs"/>
              </a:rPr>
              <a:t>Revise</a:t>
            </a:r>
            <a:r>
              <a:rPr lang="en-GB" sz="1200" dirty="0">
                <a:latin typeface="Arial" charset="0"/>
                <a:cs typeface="+mn-cs"/>
              </a:rPr>
              <a:t>, </a:t>
            </a:r>
            <a:r>
              <a:rPr lang="en-GB" sz="1200" b="1" dirty="0">
                <a:latin typeface="Arial" charset="0"/>
                <a:cs typeface="+mn-cs"/>
              </a:rPr>
              <a:t>Repeat</a:t>
            </a:r>
            <a:r>
              <a:rPr lang="en-GB" sz="1200" dirty="0">
                <a:latin typeface="Arial" charset="0"/>
                <a:cs typeface="+mn-cs"/>
              </a:rPr>
              <a:t>, </a:t>
            </a:r>
            <a:r>
              <a:rPr lang="en-GB" sz="1200" b="1" dirty="0">
                <a:latin typeface="Arial" charset="0"/>
                <a:cs typeface="+mn-cs"/>
              </a:rPr>
              <a:t>Ready</a:t>
            </a:r>
            <a:r>
              <a:rPr lang="en-GB" sz="1200" dirty="0">
                <a:latin typeface="Arial" charset="0"/>
                <a:cs typeface="+mn-cs"/>
              </a:rPr>
              <a:t>.  </a:t>
            </a:r>
          </a:p>
        </p:txBody>
      </p:sp>
      <p:sp>
        <p:nvSpPr>
          <p:cNvPr id="6" name="TextBox 5">
            <a:extLst>
              <a:ext uri="{FF2B5EF4-FFF2-40B4-BE49-F238E27FC236}">
                <a16:creationId xmlns:a16="http://schemas.microsoft.com/office/drawing/2014/main" id="{7D9B7892-2846-C27C-4872-F9549A801604}"/>
              </a:ext>
            </a:extLst>
          </p:cNvPr>
          <p:cNvSpPr txBox="1"/>
          <p:nvPr/>
        </p:nvSpPr>
        <p:spPr>
          <a:xfrm>
            <a:off x="681038" y="2989263"/>
            <a:ext cx="9577387" cy="101600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Week 27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distinguish between simple and compound interest and work effectively with both types of calculation. </a:t>
            </a:r>
          </a:p>
          <a:p>
            <a:pPr marL="171450" indent="-171450">
              <a:buFont typeface="Arial" panose="020B0604020202020204" pitchFamily="34" charset="0"/>
              <a:buChar char="•"/>
              <a:defRPr/>
            </a:pPr>
            <a:r>
              <a:rPr lang="en-GB" sz="1200" dirty="0">
                <a:latin typeface="Arial" charset="0"/>
                <a:cs typeface="+mn-cs"/>
              </a:rPr>
              <a:t>To identify gaps in knowledge with fractions, decimals and percentages.</a:t>
            </a:r>
          </a:p>
          <a:p>
            <a:pPr marL="171450" indent="-171450">
              <a:buFont typeface="Arial" panose="020B0604020202020204" pitchFamily="34" charset="0"/>
              <a:buChar char="•"/>
              <a:defRPr/>
            </a:pPr>
            <a:r>
              <a:rPr lang="en-GB" sz="1200" dirty="0">
                <a:latin typeface="Arial" charset="0"/>
                <a:cs typeface="+mn-cs"/>
              </a:rPr>
              <a:t>To identify gaps in knowledge with ratio and proportion.</a:t>
            </a:r>
          </a:p>
        </p:txBody>
      </p:sp>
      <p:sp>
        <p:nvSpPr>
          <p:cNvPr id="7" name="TextBox 6">
            <a:extLst>
              <a:ext uri="{FF2B5EF4-FFF2-40B4-BE49-F238E27FC236}">
                <a16:creationId xmlns:a16="http://schemas.microsoft.com/office/drawing/2014/main" id="{79129401-CDA3-EDDF-5231-069D2D95B4EB}"/>
              </a:ext>
            </a:extLst>
          </p:cNvPr>
          <p:cNvSpPr txBox="1"/>
          <p:nvPr/>
        </p:nvSpPr>
        <p:spPr>
          <a:xfrm>
            <a:off x="666750" y="4148138"/>
            <a:ext cx="3240088" cy="138430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Week 27 Lesson plan &amp; resources</a:t>
            </a:r>
          </a:p>
          <a:p>
            <a:pPr>
              <a:defRPr/>
            </a:pPr>
            <a:endParaRPr lang="en-GB" sz="1200" dirty="0">
              <a:latin typeface="Arial" charset="0"/>
              <a:cs typeface="+mn-cs"/>
            </a:endParaRPr>
          </a:p>
          <a:p>
            <a:pPr>
              <a:defRPr/>
            </a:pPr>
            <a:r>
              <a:rPr lang="en-GB" sz="1200" b="1" dirty="0">
                <a:latin typeface="Arial" charset="0"/>
                <a:cs typeface="+mn-cs"/>
                <a:hlinkClick r:id="rId8"/>
              </a:rPr>
              <a:t>Topic overview and lesson plans</a:t>
            </a:r>
            <a:endParaRPr lang="en-GB" sz="1200" b="1" dirty="0">
              <a:latin typeface="Arial" charset="0"/>
              <a:cs typeface="+mn-cs"/>
            </a:endParaRPr>
          </a:p>
          <a:p>
            <a:pPr>
              <a:defRPr/>
            </a:pPr>
            <a:r>
              <a:rPr lang="en-GB" sz="1200" b="1" dirty="0">
                <a:latin typeface="Arial" charset="0"/>
                <a:cs typeface="+mn-cs"/>
                <a:hlinkClick r:id="rId9"/>
              </a:rPr>
              <a:t>Week 27 – all resources zip folder</a:t>
            </a:r>
            <a:endParaRPr lang="en-GB" sz="1200" b="1" dirty="0">
              <a:latin typeface="Arial" charset="0"/>
              <a:cs typeface="+mn-cs"/>
            </a:endParaRPr>
          </a:p>
          <a:p>
            <a:pPr>
              <a:defRPr/>
            </a:pPr>
            <a:endParaRPr lang="en-GB" sz="1200" dirty="0">
              <a:latin typeface="Arial" charset="0"/>
              <a:cs typeface="+mn-cs"/>
            </a:endParaRPr>
          </a:p>
          <a:p>
            <a:pPr>
              <a:defRPr/>
            </a:pPr>
            <a:r>
              <a:rPr lang="en-GB" sz="1200" b="1" dirty="0">
                <a:latin typeface="Arial" charset="0"/>
                <a:cs typeface="+mn-cs"/>
                <a:hlinkClick r:id="rId10"/>
              </a:rPr>
              <a:t>Teaching Guidance </a:t>
            </a:r>
            <a:endParaRPr lang="en-GB" sz="1200" b="1" dirty="0">
              <a:latin typeface="Arial" charset="0"/>
              <a:cs typeface="+mn-cs"/>
            </a:endParaRPr>
          </a:p>
          <a:p>
            <a:pPr>
              <a:defRPr/>
            </a:pPr>
            <a:r>
              <a:rPr lang="en-GB" altLang="en-US" sz="1200" b="1" dirty="0">
                <a:latin typeface="Arial" charset="0"/>
                <a:cs typeface="Arial" charset="0"/>
                <a:hlinkClick r:id="rId11"/>
              </a:rPr>
              <a:t>Rationale</a:t>
            </a:r>
            <a:endParaRPr lang="en-GB" altLang="en-US" sz="1200" b="1" dirty="0">
              <a:latin typeface="Arial" charset="0"/>
              <a:cs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3">
            <a:extLst>
              <a:ext uri="{FF2B5EF4-FFF2-40B4-BE49-F238E27FC236}">
                <a16:creationId xmlns:a16="http://schemas.microsoft.com/office/drawing/2014/main" id="{E54DD28F-A338-9F52-6F13-90F5D1460C47}"/>
              </a:ext>
            </a:extLst>
          </p:cNvPr>
          <p:cNvSpPr txBox="1">
            <a:spLocks noChangeArrowheads="1"/>
          </p:cNvSpPr>
          <p:nvPr/>
        </p:nvSpPr>
        <p:spPr bwMode="auto">
          <a:xfrm>
            <a:off x="488950" y="431800"/>
            <a:ext cx="7845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28</a:t>
            </a:r>
            <a:r>
              <a:rPr lang="en-GB" altLang="en-US" sz="1800" b="1">
                <a:latin typeface="Verdana" panose="020B0604030504040204" pitchFamily="34" charset="0"/>
              </a:rPr>
              <a:t> - Frequency tables; mean, median, mode/further </a:t>
            </a:r>
          </a:p>
          <a:p>
            <a:pPr eaLnBrk="1" hangingPunct="1"/>
            <a:r>
              <a:rPr lang="en-GB" altLang="en-US" sz="1800" b="1">
                <a:latin typeface="Verdana" panose="020B0604030504040204" pitchFamily="34" charset="0"/>
              </a:rPr>
              <a:t>algebra</a:t>
            </a:r>
          </a:p>
        </p:txBody>
      </p:sp>
      <p:sp>
        <p:nvSpPr>
          <p:cNvPr id="41987" name="TextBox 2">
            <a:extLst>
              <a:ext uri="{FF2B5EF4-FFF2-40B4-BE49-F238E27FC236}">
                <a16:creationId xmlns:a16="http://schemas.microsoft.com/office/drawing/2014/main" id="{08B1711C-9A45-7B49-C764-9E116C546A01}"/>
              </a:ext>
            </a:extLst>
          </p:cNvPr>
          <p:cNvSpPr txBox="1">
            <a:spLocks noChangeArrowheads="1"/>
          </p:cNvSpPr>
          <p:nvPr/>
        </p:nvSpPr>
        <p:spPr bwMode="auto">
          <a:xfrm>
            <a:off x="666750" y="1260475"/>
            <a:ext cx="9575800" cy="1384300"/>
          </a:xfrm>
          <a:prstGeom prst="rect">
            <a:avLst/>
          </a:prstGeom>
          <a:solidFill>
            <a:schemeClr val="bg1"/>
          </a:solidFill>
          <a:ln w="9525">
            <a:solidFill>
              <a:srgbClr val="FFC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Averages are a key theme and the style of question has changed from process to full understanding with a choice of which average to choose and why, often working in a reverse way from what students will be used to. Formulae manipulation is always worthy of more practice opportunities, focusing beyond the basics.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4" name="TextBox 3">
            <a:extLst>
              <a:ext uri="{FF2B5EF4-FFF2-40B4-BE49-F238E27FC236}">
                <a16:creationId xmlns:a16="http://schemas.microsoft.com/office/drawing/2014/main" id="{6B1B7A60-73A6-FFA9-DC50-3759DB53E599}"/>
              </a:ext>
            </a:extLst>
          </p:cNvPr>
          <p:cNvSpPr txBox="1"/>
          <p:nvPr/>
        </p:nvSpPr>
        <p:spPr>
          <a:xfrm>
            <a:off x="661988" y="2822575"/>
            <a:ext cx="9575800" cy="1016000"/>
          </a:xfrm>
          <a:prstGeom prst="rect">
            <a:avLst/>
          </a:prstGeom>
          <a:solidFill>
            <a:schemeClr val="bg1"/>
          </a:solidFill>
          <a:ln>
            <a:solidFill>
              <a:srgbClr val="FFC000"/>
            </a:solidFill>
          </a:ln>
        </p:spPr>
        <p:txBody>
          <a:bodyPr>
            <a:spAutoFit/>
          </a:bodyPr>
          <a:lstStyle/>
          <a:p>
            <a:pPr>
              <a:defRPr/>
            </a:pPr>
            <a:r>
              <a:rPr lang="en-GB" sz="1200" b="1" dirty="0">
                <a:latin typeface="Arial" charset="0"/>
                <a:cs typeface="+mn-cs"/>
              </a:rPr>
              <a:t>Week 28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carry out full analysis of averages using a range of methods.</a:t>
            </a:r>
          </a:p>
          <a:p>
            <a:pPr marL="171450" indent="-171450">
              <a:buFont typeface="Arial" panose="020B0604020202020204" pitchFamily="34" charset="0"/>
              <a:buChar char="•"/>
              <a:defRPr/>
            </a:pPr>
            <a:r>
              <a:rPr lang="en-GB" sz="1200" dirty="0">
                <a:latin typeface="Arial" charset="0"/>
                <a:cs typeface="+mn-cs"/>
              </a:rPr>
              <a:t>To create, solve and rearrange formulae.</a:t>
            </a:r>
          </a:p>
          <a:p>
            <a:pPr marL="171450" indent="-171450">
              <a:buFont typeface="Arial" panose="020B0604020202020204" pitchFamily="34" charset="0"/>
              <a:buChar char="•"/>
              <a:defRPr/>
            </a:pPr>
            <a:r>
              <a:rPr lang="en-GB" sz="1200" dirty="0">
                <a:latin typeface="Arial" charset="0"/>
                <a:cs typeface="+mn-cs"/>
              </a:rPr>
              <a:t>To expand and simplify algebraic expressions with single brackets.</a:t>
            </a:r>
          </a:p>
        </p:txBody>
      </p:sp>
      <p:sp>
        <p:nvSpPr>
          <p:cNvPr id="41989" name="TextBox 4">
            <a:extLst>
              <a:ext uri="{FF2B5EF4-FFF2-40B4-BE49-F238E27FC236}">
                <a16:creationId xmlns:a16="http://schemas.microsoft.com/office/drawing/2014/main" id="{2A7E9D70-3824-469C-C919-0B3415BB9269}"/>
              </a:ext>
            </a:extLst>
          </p:cNvPr>
          <p:cNvSpPr txBox="1">
            <a:spLocks noChangeArrowheads="1"/>
          </p:cNvSpPr>
          <p:nvPr/>
        </p:nvSpPr>
        <p:spPr bwMode="auto">
          <a:xfrm>
            <a:off x="661988" y="4006850"/>
            <a:ext cx="3243262" cy="1384300"/>
          </a:xfrm>
          <a:prstGeom prst="rect">
            <a:avLst/>
          </a:prstGeom>
          <a:solidFill>
            <a:schemeClr val="bg1"/>
          </a:solidFill>
          <a:ln w="9525">
            <a:solidFill>
              <a:srgbClr val="FFC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28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28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3">
            <a:extLst>
              <a:ext uri="{FF2B5EF4-FFF2-40B4-BE49-F238E27FC236}">
                <a16:creationId xmlns:a16="http://schemas.microsoft.com/office/drawing/2014/main" id="{558A4130-6D37-E6D0-B22C-F468CE7C916D}"/>
              </a:ext>
            </a:extLst>
          </p:cNvPr>
          <p:cNvSpPr txBox="1">
            <a:spLocks noChangeArrowheads="1"/>
          </p:cNvSpPr>
          <p:nvPr/>
        </p:nvSpPr>
        <p:spPr bwMode="auto">
          <a:xfrm>
            <a:off x="450850" y="396875"/>
            <a:ext cx="65516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29</a:t>
            </a:r>
            <a:r>
              <a:rPr lang="en-GB" altLang="en-US" sz="1800" b="1">
                <a:latin typeface="Verdana" panose="020B0604030504040204" pitchFamily="34" charset="0"/>
              </a:rPr>
              <a:t> - Expanding &amp; factorising equations</a:t>
            </a:r>
            <a:r>
              <a:rPr lang="en-GB" altLang="en-US" sz="1800" b="1">
                <a:latin typeface="Verdana" panose="020B0604030504040204" pitchFamily="34" charset="0"/>
                <a:hlinkClick r:id="rId3"/>
              </a:rPr>
              <a:t> </a:t>
            </a:r>
          </a:p>
          <a:p>
            <a:pPr eaLnBrk="1" hangingPunct="1"/>
            <a:r>
              <a:rPr lang="en-GB" altLang="en-US" sz="1800" b="1">
                <a:latin typeface="Verdana" panose="020B0604030504040204" pitchFamily="34" charset="0"/>
              </a:rPr>
              <a:t>                                            </a:t>
            </a:r>
            <a:endParaRPr lang="en-GB" altLang="en-US" sz="1800"/>
          </a:p>
        </p:txBody>
      </p:sp>
      <p:sp>
        <p:nvSpPr>
          <p:cNvPr id="7" name="Right Arrow 6">
            <a:hlinkClick r:id="" action="ppaction://hlinkshowjump?jump=nextslide"/>
            <a:extLst>
              <a:ext uri="{FF2B5EF4-FFF2-40B4-BE49-F238E27FC236}">
                <a16:creationId xmlns:a16="http://schemas.microsoft.com/office/drawing/2014/main" id="{10F68546-7FAF-51CD-8770-3AF984A9EC89}"/>
              </a:ext>
            </a:extLst>
          </p:cNvPr>
          <p:cNvSpPr/>
          <p:nvPr/>
        </p:nvSpPr>
        <p:spPr>
          <a:xfrm>
            <a:off x="8132763"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Right Arrow 7">
            <a:hlinkClick r:id="" action="ppaction://hlinkshowjump?jump=nextslide"/>
            <a:extLst>
              <a:ext uri="{FF2B5EF4-FFF2-40B4-BE49-F238E27FC236}">
                <a16:creationId xmlns:a16="http://schemas.microsoft.com/office/drawing/2014/main" id="{4CB969AA-A515-2A8D-DA57-4CBDA9A4219B}"/>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43013" name="TextBox 4">
            <a:extLst>
              <a:ext uri="{FF2B5EF4-FFF2-40B4-BE49-F238E27FC236}">
                <a16:creationId xmlns:a16="http://schemas.microsoft.com/office/drawing/2014/main" id="{10F1E9D9-3CF0-BAB7-E591-116093703825}"/>
              </a:ext>
            </a:extLst>
          </p:cNvPr>
          <p:cNvSpPr txBox="1">
            <a:spLocks noChangeArrowheads="1"/>
          </p:cNvSpPr>
          <p:nvPr/>
        </p:nvSpPr>
        <p:spPr bwMode="auto">
          <a:xfrm>
            <a:off x="666750" y="1260475"/>
            <a:ext cx="9575800" cy="1384300"/>
          </a:xfrm>
          <a:prstGeom prst="rect">
            <a:avLst/>
          </a:prstGeom>
          <a:solidFill>
            <a:schemeClr val="bg1"/>
          </a:solidFill>
          <a:ln w="9525">
            <a:solidFill>
              <a:srgbClr val="FF0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Whilst students have revised elements of algebra there are still topics that they may feel very uncomfortable with. Here we tackle them – close to the exam as confidence may be higher than earlier on. Working with simultaneous equations may benefit from bar modelling approaches. </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a:t>
            </a:r>
            <a:r>
              <a:rPr lang="en-GB" altLang="en-US" sz="1200"/>
              <a:t> </a:t>
            </a:r>
          </a:p>
        </p:txBody>
      </p:sp>
      <p:sp>
        <p:nvSpPr>
          <p:cNvPr id="6" name="TextBox 5">
            <a:extLst>
              <a:ext uri="{FF2B5EF4-FFF2-40B4-BE49-F238E27FC236}">
                <a16:creationId xmlns:a16="http://schemas.microsoft.com/office/drawing/2014/main" id="{22786FE7-88FD-C38A-1372-EEAF51D71352}"/>
              </a:ext>
            </a:extLst>
          </p:cNvPr>
          <p:cNvSpPr txBox="1"/>
          <p:nvPr/>
        </p:nvSpPr>
        <p:spPr>
          <a:xfrm>
            <a:off x="661988" y="2855913"/>
            <a:ext cx="9575800" cy="831850"/>
          </a:xfrm>
          <a:prstGeom prst="rect">
            <a:avLst/>
          </a:prstGeom>
          <a:solidFill>
            <a:schemeClr val="bg1"/>
          </a:solidFill>
          <a:ln>
            <a:solidFill>
              <a:srgbClr val="FF0000"/>
            </a:solidFill>
          </a:ln>
        </p:spPr>
        <p:txBody>
          <a:bodyPr>
            <a:spAutoFit/>
          </a:bodyPr>
          <a:lstStyle/>
          <a:p>
            <a:pPr>
              <a:defRPr/>
            </a:pPr>
            <a:r>
              <a:rPr lang="en-GB" sz="1200" b="1" dirty="0">
                <a:latin typeface="Arial" charset="0"/>
                <a:cs typeface="+mn-cs"/>
              </a:rPr>
              <a:t>Week 29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use algebra to factorise and expand algebraic expressions with increased complexity.</a:t>
            </a:r>
          </a:p>
          <a:p>
            <a:pPr marL="171450" indent="-171450">
              <a:buFont typeface="Arial" panose="020B0604020202020204" pitchFamily="34" charset="0"/>
              <a:buChar char="•"/>
              <a:defRPr/>
            </a:pPr>
            <a:r>
              <a:rPr lang="en-GB" sz="1200" dirty="0">
                <a:latin typeface="Arial" charset="0"/>
                <a:cs typeface="+mn-cs"/>
              </a:rPr>
              <a:t>To solve problems using simultaneous equations. </a:t>
            </a:r>
          </a:p>
        </p:txBody>
      </p:sp>
      <p:sp>
        <p:nvSpPr>
          <p:cNvPr id="43015" name="TextBox 8">
            <a:extLst>
              <a:ext uri="{FF2B5EF4-FFF2-40B4-BE49-F238E27FC236}">
                <a16:creationId xmlns:a16="http://schemas.microsoft.com/office/drawing/2014/main" id="{2E81CC41-4FD2-6463-A22B-6552246C10CA}"/>
              </a:ext>
            </a:extLst>
          </p:cNvPr>
          <p:cNvSpPr txBox="1">
            <a:spLocks noChangeArrowheads="1"/>
          </p:cNvSpPr>
          <p:nvPr/>
        </p:nvSpPr>
        <p:spPr bwMode="auto">
          <a:xfrm>
            <a:off x="666750" y="3881438"/>
            <a:ext cx="3240088" cy="1384300"/>
          </a:xfrm>
          <a:prstGeom prst="rect">
            <a:avLst/>
          </a:prstGeom>
          <a:solidFill>
            <a:schemeClr val="bg1"/>
          </a:solidFill>
          <a:ln w="9525">
            <a:solidFill>
              <a:srgbClr val="FF00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29 Lesson plan &amp; resources</a:t>
            </a:r>
          </a:p>
          <a:p>
            <a:pPr eaLnBrk="1" hangingPunct="1"/>
            <a:endParaRPr lang="en-GB" altLang="en-US" sz="1200"/>
          </a:p>
          <a:p>
            <a:pPr eaLnBrk="1" hangingPunct="1"/>
            <a:r>
              <a:rPr lang="en-GB" altLang="en-US" sz="1200" b="1">
                <a:hlinkClick r:id="rId4"/>
              </a:rPr>
              <a:t>Topic overview and lesson plans</a:t>
            </a:r>
            <a:endParaRPr lang="en-GB" altLang="en-US" sz="1200" b="1"/>
          </a:p>
          <a:p>
            <a:pPr eaLnBrk="1" hangingPunct="1"/>
            <a:r>
              <a:rPr lang="en-GB" altLang="en-US" sz="1200" b="1">
                <a:hlinkClick r:id="rId5"/>
              </a:rPr>
              <a:t>Week 29 – all resources zip folder</a:t>
            </a:r>
            <a:endParaRPr lang="en-GB" altLang="en-US" sz="1200" b="1"/>
          </a:p>
          <a:p>
            <a:pPr eaLnBrk="1" hangingPunct="1"/>
            <a:endParaRPr lang="en-GB" altLang="en-US" sz="1200"/>
          </a:p>
          <a:p>
            <a:pPr eaLnBrk="1" hangingPunct="1"/>
            <a:r>
              <a:rPr lang="en-GB" altLang="en-US" sz="1200" b="1">
                <a:hlinkClick r:id="rId6"/>
              </a:rPr>
              <a:t>Teaching Guidance </a:t>
            </a:r>
            <a:endParaRPr lang="en-GB" altLang="en-US" sz="1200" b="1"/>
          </a:p>
          <a:p>
            <a:pPr eaLnBrk="1" hangingPunct="1"/>
            <a:r>
              <a:rPr lang="en-GB" altLang="en-US" sz="1200" b="1">
                <a:hlinkClick r:id="rId7"/>
              </a:rPr>
              <a:t>Rationale</a:t>
            </a:r>
            <a:endParaRPr lang="en-GB" altLang="en-US" sz="1200"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3">
            <a:extLst>
              <a:ext uri="{FF2B5EF4-FFF2-40B4-BE49-F238E27FC236}">
                <a16:creationId xmlns:a16="http://schemas.microsoft.com/office/drawing/2014/main" id="{3E88A3A1-C2D6-4D54-F2AE-D1AD103B67B0}"/>
              </a:ext>
            </a:extLst>
          </p:cNvPr>
          <p:cNvSpPr txBox="1">
            <a:spLocks noChangeArrowheads="1"/>
          </p:cNvSpPr>
          <p:nvPr/>
        </p:nvSpPr>
        <p:spPr bwMode="auto">
          <a:xfrm>
            <a:off x="522288" y="436563"/>
            <a:ext cx="3671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30</a:t>
            </a:r>
            <a:r>
              <a:rPr lang="en-GB" altLang="en-US" sz="1800" b="1">
                <a:latin typeface="Verdana" panose="020B0604030504040204" pitchFamily="34" charset="0"/>
              </a:rPr>
              <a:t> - Consolidation</a:t>
            </a:r>
            <a:endParaRPr lang="en-GB" altLang="en-US" sz="1800"/>
          </a:p>
        </p:txBody>
      </p:sp>
      <p:sp>
        <p:nvSpPr>
          <p:cNvPr id="10" name="Right Arrow 9">
            <a:hlinkClick r:id="" action="ppaction://hlinkshowjump?jump=previousslide"/>
            <a:extLst>
              <a:ext uri="{FF2B5EF4-FFF2-40B4-BE49-F238E27FC236}">
                <a16:creationId xmlns:a16="http://schemas.microsoft.com/office/drawing/2014/main" id="{E0DC141F-F7B7-2076-944D-A381E6836287}"/>
              </a:ext>
            </a:extLst>
          </p:cNvPr>
          <p:cNvSpPr/>
          <p:nvPr/>
        </p:nvSpPr>
        <p:spPr>
          <a:xfrm>
            <a:off x="6570663"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44036" name="TextBox 4">
            <a:extLst>
              <a:ext uri="{FF2B5EF4-FFF2-40B4-BE49-F238E27FC236}">
                <a16:creationId xmlns:a16="http://schemas.microsoft.com/office/drawing/2014/main" id="{8C229616-185F-0A44-BA46-A74AD20CB559}"/>
              </a:ext>
            </a:extLst>
          </p:cNvPr>
          <p:cNvSpPr txBox="1">
            <a:spLocks noChangeArrowheads="1"/>
          </p:cNvSpPr>
          <p:nvPr/>
        </p:nvSpPr>
        <p:spPr bwMode="auto">
          <a:xfrm>
            <a:off x="666750" y="1260475"/>
            <a:ext cx="9575800" cy="1938338"/>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endParaRPr lang="en-GB" altLang="en-US" sz="1200"/>
          </a:p>
          <a:p>
            <a:pPr eaLnBrk="1" hangingPunct="1"/>
            <a:r>
              <a:rPr lang="en-GB" altLang="en-US" sz="1200" b="1"/>
              <a:t> </a:t>
            </a:r>
            <a:endParaRPr lang="en-GB" altLang="en-US" sz="1200"/>
          </a:p>
          <a:p>
            <a:pPr eaLnBrk="1" hangingPunct="1"/>
            <a:r>
              <a:rPr lang="en-GB" altLang="en-US" sz="1200"/>
              <a:t>Now is a time for full reflection and consolidation of skills. Walk through of exam papers with model questions should pay off.  Resit students commonly struggle with memory difficulties and retaining information. Don’t forget that they will have seen all of this maths before…but they cannot do it all. </a:t>
            </a:r>
          </a:p>
          <a:p>
            <a:pPr eaLnBrk="1" hangingPunct="1"/>
            <a:r>
              <a:rPr lang="en-GB" altLang="en-US" sz="1200"/>
              <a:t> </a:t>
            </a:r>
          </a:p>
          <a:p>
            <a:pPr eaLnBrk="1" hangingPunct="1"/>
            <a:r>
              <a:rPr lang="en-GB" altLang="en-US" sz="1200"/>
              <a:t>Doing a topic once and moving on will not guarantee successful outcomes. These final days are time for focused revision with more exam questions (</a:t>
            </a:r>
            <a:r>
              <a:rPr lang="en-GB" altLang="en-US" sz="1200" b="1"/>
              <a:t>Milestone 6</a:t>
            </a:r>
            <a:r>
              <a:rPr lang="en-GB" altLang="en-US" sz="1200"/>
              <a:t>), clarifying misconceptions and more practice, practice, practice.</a:t>
            </a:r>
          </a:p>
          <a:p>
            <a:pPr eaLnBrk="1" hangingPunct="1"/>
            <a:r>
              <a:rPr lang="en-GB" altLang="en-US" sz="1200"/>
              <a:t> </a:t>
            </a:r>
          </a:p>
          <a:p>
            <a:pPr eaLnBrk="1" hangingPunct="1"/>
            <a:r>
              <a:rPr lang="en-GB" altLang="en-US" sz="1200"/>
              <a:t>The Scheme of Work follows a Five R’s teaching approach documented in the course overview; </a:t>
            </a:r>
            <a:r>
              <a:rPr lang="en-GB" altLang="en-US" sz="1200" b="1"/>
              <a:t>Recall, Routine, Revise, Repeat, Ready. </a:t>
            </a:r>
            <a:endParaRPr lang="en-GB" altLang="en-US" sz="1200"/>
          </a:p>
        </p:txBody>
      </p:sp>
      <p:sp>
        <p:nvSpPr>
          <p:cNvPr id="6" name="TextBox 5">
            <a:extLst>
              <a:ext uri="{FF2B5EF4-FFF2-40B4-BE49-F238E27FC236}">
                <a16:creationId xmlns:a16="http://schemas.microsoft.com/office/drawing/2014/main" id="{ACAFF4D1-D356-52BF-B06A-6A27DC79F451}"/>
              </a:ext>
            </a:extLst>
          </p:cNvPr>
          <p:cNvSpPr txBox="1"/>
          <p:nvPr/>
        </p:nvSpPr>
        <p:spPr>
          <a:xfrm>
            <a:off x="661988" y="3419475"/>
            <a:ext cx="9575800" cy="1201738"/>
          </a:xfrm>
          <a:prstGeom prst="rect">
            <a:avLst/>
          </a:prstGeom>
          <a:solidFill>
            <a:schemeClr val="bg1"/>
          </a:solidFill>
          <a:ln>
            <a:solidFill>
              <a:srgbClr val="FFFF00"/>
            </a:solidFill>
          </a:ln>
        </p:spPr>
        <p:txBody>
          <a:bodyPr>
            <a:spAutoFit/>
          </a:bodyPr>
          <a:lstStyle/>
          <a:p>
            <a:pPr>
              <a:defRPr/>
            </a:pPr>
            <a:r>
              <a:rPr lang="en-GB" sz="1200" b="1" dirty="0">
                <a:latin typeface="Arial" charset="0"/>
                <a:cs typeface="+mn-cs"/>
              </a:rPr>
              <a:t>Week 30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Students should be doing a quantity of work outside of class time. Share the number of weeks or even days to the exam to keep the focus.</a:t>
            </a:r>
          </a:p>
          <a:p>
            <a:pPr marL="171450" indent="-171450">
              <a:buFont typeface="Arial" panose="020B0604020202020204" pitchFamily="34" charset="0"/>
              <a:buChar char="•"/>
              <a:defRPr/>
            </a:pPr>
            <a:r>
              <a:rPr lang="en-GB" sz="1200" dirty="0">
                <a:latin typeface="Arial" charset="0"/>
                <a:cs typeface="+mn-cs"/>
              </a:rPr>
              <a:t>There are several school twitter accounts that regular include weekly twitter challenges as well as Mr Barton Maths who tweets weekly diagnostic test leading up to the big day. Take a look at the Tops Tips for GCSE resit that accompanies this Scheme of Work. </a:t>
            </a:r>
          </a:p>
        </p:txBody>
      </p:sp>
      <p:sp>
        <p:nvSpPr>
          <p:cNvPr id="44038" name="TextBox 6">
            <a:extLst>
              <a:ext uri="{FF2B5EF4-FFF2-40B4-BE49-F238E27FC236}">
                <a16:creationId xmlns:a16="http://schemas.microsoft.com/office/drawing/2014/main" id="{4CB80E89-05F2-31A4-CCF7-163A5D10C9B0}"/>
              </a:ext>
            </a:extLst>
          </p:cNvPr>
          <p:cNvSpPr txBox="1">
            <a:spLocks noChangeArrowheads="1"/>
          </p:cNvSpPr>
          <p:nvPr/>
        </p:nvSpPr>
        <p:spPr bwMode="auto">
          <a:xfrm>
            <a:off x="666750" y="4838700"/>
            <a:ext cx="3205163" cy="1200150"/>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30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endParaRPr lang="en-GB" altLang="en-US" sz="1200"/>
          </a:p>
          <a:p>
            <a:pPr eaLnBrk="1" hangingPunct="1"/>
            <a:r>
              <a:rPr lang="en-GB" altLang="en-US" sz="1200" b="1">
                <a:hlinkClick r:id="rId4"/>
              </a:rPr>
              <a:t>Teaching Guidance </a:t>
            </a:r>
            <a:endParaRPr lang="en-GB" altLang="en-US" sz="1200" b="1"/>
          </a:p>
          <a:p>
            <a:pPr eaLnBrk="1" hangingPunct="1"/>
            <a:r>
              <a:rPr lang="en-GB" altLang="en-US" sz="1200" b="1">
                <a:hlinkClick r:id="rId5"/>
              </a:rPr>
              <a:t>Rationale</a:t>
            </a:r>
            <a:endParaRPr lang="en-GB" altLang="en-US" sz="12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a:extLst>
              <a:ext uri="{FF2B5EF4-FFF2-40B4-BE49-F238E27FC236}">
                <a16:creationId xmlns:a16="http://schemas.microsoft.com/office/drawing/2014/main" id="{1D0FCC78-3533-411D-035E-4B913EF8CF25}"/>
              </a:ext>
            </a:extLst>
          </p:cNvPr>
          <p:cNvSpPr txBox="1">
            <a:spLocks noChangeArrowheads="1"/>
          </p:cNvSpPr>
          <p:nvPr/>
        </p:nvSpPr>
        <p:spPr bwMode="auto">
          <a:xfrm>
            <a:off x="593725" y="436563"/>
            <a:ext cx="46085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1</a:t>
            </a:r>
            <a:r>
              <a:rPr lang="en-GB" altLang="en-US" sz="1800" b="1">
                <a:latin typeface="Verdana" panose="020B0604030504040204" pitchFamily="34" charset="0"/>
              </a:rPr>
              <a:t> - Introduction</a:t>
            </a:r>
            <a:endParaRPr lang="en-GB" altLang="en-US" sz="1800"/>
          </a:p>
        </p:txBody>
      </p:sp>
      <p:sp>
        <p:nvSpPr>
          <p:cNvPr id="14339" name="TextBox 1">
            <a:extLst>
              <a:ext uri="{FF2B5EF4-FFF2-40B4-BE49-F238E27FC236}">
                <a16:creationId xmlns:a16="http://schemas.microsoft.com/office/drawing/2014/main" id="{3B3202E3-3506-DC76-F644-52971E991B4D}"/>
              </a:ext>
            </a:extLst>
          </p:cNvPr>
          <p:cNvSpPr txBox="1">
            <a:spLocks noChangeArrowheads="1"/>
          </p:cNvSpPr>
          <p:nvPr/>
        </p:nvSpPr>
        <p:spPr bwMode="auto">
          <a:xfrm>
            <a:off x="666750" y="1260475"/>
            <a:ext cx="9575800" cy="10160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endParaRPr lang="en-GB" altLang="en-US" sz="1200"/>
          </a:p>
          <a:p>
            <a:pPr eaLnBrk="1" hangingPunct="1"/>
            <a:r>
              <a:rPr lang="en-GB" altLang="en-US" sz="1200" b="1"/>
              <a:t> </a:t>
            </a:r>
            <a:endParaRPr lang="en-GB" altLang="en-US" sz="1200"/>
          </a:p>
          <a:p>
            <a:pPr eaLnBrk="1" hangingPunct="1"/>
            <a:r>
              <a:rPr lang="en-GB" altLang="en-US" sz="1200"/>
              <a:t>This week is the first on a resit course. It is imperative that routines are set and rationale shared. This Scheme of Work is written for the recommended guided learning hours of 3 hours per week.  The Scheme of Work follows a Five R’s teaching approach documented in the course overview; </a:t>
            </a:r>
            <a:r>
              <a:rPr lang="en-GB" altLang="en-US" sz="1200" b="1"/>
              <a:t>Recall</a:t>
            </a:r>
            <a:r>
              <a:rPr lang="en-GB" altLang="en-US" sz="1200"/>
              <a:t>, </a:t>
            </a:r>
            <a:r>
              <a:rPr lang="en-GB" altLang="en-US" sz="1200" b="1"/>
              <a:t>Routine</a:t>
            </a:r>
            <a:r>
              <a:rPr lang="en-GB" altLang="en-US" sz="1200"/>
              <a:t>, </a:t>
            </a:r>
            <a:r>
              <a:rPr lang="en-GB" altLang="en-US" sz="1200" b="1"/>
              <a:t>Revise</a:t>
            </a:r>
            <a:r>
              <a:rPr lang="en-GB" altLang="en-US" sz="1200"/>
              <a:t>, </a:t>
            </a:r>
            <a:r>
              <a:rPr lang="en-GB" altLang="en-US" sz="1200" b="1"/>
              <a:t>Repeat</a:t>
            </a:r>
            <a:r>
              <a:rPr lang="en-GB" altLang="en-US" sz="1200"/>
              <a:t>, </a:t>
            </a:r>
            <a:r>
              <a:rPr lang="en-GB" altLang="en-US" sz="1200" b="1"/>
              <a:t>Ready</a:t>
            </a:r>
            <a:r>
              <a:rPr lang="en-GB" altLang="en-US" sz="1200"/>
              <a:t>.</a:t>
            </a:r>
          </a:p>
        </p:txBody>
      </p:sp>
      <p:sp>
        <p:nvSpPr>
          <p:cNvPr id="4" name="TextBox 3">
            <a:extLst>
              <a:ext uri="{FF2B5EF4-FFF2-40B4-BE49-F238E27FC236}">
                <a16:creationId xmlns:a16="http://schemas.microsoft.com/office/drawing/2014/main" id="{D4FE94D1-231E-A4D2-D1CC-DF559CBD257A}"/>
              </a:ext>
            </a:extLst>
          </p:cNvPr>
          <p:cNvSpPr txBox="1"/>
          <p:nvPr/>
        </p:nvSpPr>
        <p:spPr>
          <a:xfrm>
            <a:off x="661988" y="2484438"/>
            <a:ext cx="9575800" cy="1016000"/>
          </a:xfrm>
          <a:prstGeom prst="rect">
            <a:avLst/>
          </a:prstGeom>
          <a:solidFill>
            <a:schemeClr val="bg1"/>
          </a:solidFill>
          <a:ln>
            <a:solidFill>
              <a:srgbClr val="0070C0"/>
            </a:solidFill>
          </a:ln>
        </p:spPr>
        <p:txBody>
          <a:bodyPr>
            <a:spAutoFit/>
          </a:bodyPr>
          <a:lstStyle/>
          <a:p>
            <a:pPr>
              <a:defRPr/>
            </a:pPr>
            <a:r>
              <a:rPr lang="en-GB" sz="1200" b="1" dirty="0">
                <a:latin typeface="Arial" charset="0"/>
                <a:cs typeface="+mn-cs"/>
              </a:rPr>
              <a:t>Week 1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the routines of the approach within this course. </a:t>
            </a:r>
          </a:p>
          <a:p>
            <a:pPr marL="171450" indent="-171450">
              <a:buFont typeface="Arial" panose="020B0604020202020204" pitchFamily="34" charset="0"/>
              <a:buChar char="•"/>
              <a:defRPr/>
            </a:pPr>
            <a:r>
              <a:rPr lang="en-GB" sz="1200" dirty="0">
                <a:latin typeface="Arial" charset="0"/>
                <a:cs typeface="+mn-cs"/>
              </a:rPr>
              <a:t>To undertake a diagnostic assessment of skills for Autumn Term and identify first targets from misconceptions.</a:t>
            </a:r>
          </a:p>
          <a:p>
            <a:pPr marL="171450" indent="-171450">
              <a:buFont typeface="Arial" panose="020B0604020202020204" pitchFamily="34" charset="0"/>
              <a:buChar char="•"/>
              <a:defRPr/>
            </a:pPr>
            <a:r>
              <a:rPr lang="en-GB" sz="1200" dirty="0">
                <a:latin typeface="Arial" charset="0"/>
                <a:cs typeface="+mn-cs"/>
              </a:rPr>
              <a:t>To identify and choose a range of independent study opportunities.</a:t>
            </a:r>
          </a:p>
        </p:txBody>
      </p:sp>
      <p:sp>
        <p:nvSpPr>
          <p:cNvPr id="14341" name="TextBox 2">
            <a:extLst>
              <a:ext uri="{FF2B5EF4-FFF2-40B4-BE49-F238E27FC236}">
                <a16:creationId xmlns:a16="http://schemas.microsoft.com/office/drawing/2014/main" id="{A8E2554A-A96B-1D4C-300F-AE09E3B783BF}"/>
              </a:ext>
            </a:extLst>
          </p:cNvPr>
          <p:cNvSpPr txBox="1">
            <a:spLocks noChangeArrowheads="1"/>
          </p:cNvSpPr>
          <p:nvPr/>
        </p:nvSpPr>
        <p:spPr bwMode="auto">
          <a:xfrm>
            <a:off x="668338" y="3790950"/>
            <a:ext cx="3205162" cy="13843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1 Lesson plan &amp; resources</a:t>
            </a:r>
          </a:p>
          <a:p>
            <a:pPr eaLnBrk="1" hangingPunct="1"/>
            <a:endParaRPr lang="en-GB" altLang="en-US" sz="1200" b="1"/>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1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a:extLst>
              <a:ext uri="{FF2B5EF4-FFF2-40B4-BE49-F238E27FC236}">
                <a16:creationId xmlns:a16="http://schemas.microsoft.com/office/drawing/2014/main" id="{89FE6741-964E-E720-FF05-5375641AE9D7}"/>
              </a:ext>
            </a:extLst>
          </p:cNvPr>
          <p:cNvSpPr txBox="1">
            <a:spLocks noChangeArrowheads="1"/>
          </p:cNvSpPr>
          <p:nvPr/>
        </p:nvSpPr>
        <p:spPr bwMode="auto">
          <a:xfrm>
            <a:off x="593725" y="436563"/>
            <a:ext cx="6408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2</a:t>
            </a:r>
            <a:r>
              <a:rPr lang="en-GB" altLang="en-US" sz="1800" b="1">
                <a:latin typeface="Verdana" panose="020B0604030504040204" pitchFamily="34" charset="0"/>
              </a:rPr>
              <a:t> - Fractions, decimals &amp; percentages</a:t>
            </a:r>
            <a:endParaRPr lang="en-GB" altLang="en-US" sz="1800"/>
          </a:p>
        </p:txBody>
      </p:sp>
      <p:sp>
        <p:nvSpPr>
          <p:cNvPr id="15363" name="TextBox 2">
            <a:extLst>
              <a:ext uri="{FF2B5EF4-FFF2-40B4-BE49-F238E27FC236}">
                <a16:creationId xmlns:a16="http://schemas.microsoft.com/office/drawing/2014/main" id="{569E4AEF-97A6-6966-566A-B41476D3EFEB}"/>
              </a:ext>
            </a:extLst>
          </p:cNvPr>
          <p:cNvSpPr txBox="1">
            <a:spLocks noChangeArrowheads="1"/>
          </p:cNvSpPr>
          <p:nvPr/>
        </p:nvSpPr>
        <p:spPr bwMode="auto">
          <a:xfrm>
            <a:off x="666750" y="1260475"/>
            <a:ext cx="9575800" cy="1754188"/>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Following on from Week 1, where basic number skills were explored and </a:t>
            </a:r>
            <a:r>
              <a:rPr lang="en-GB" altLang="en-US" sz="1200" b="1"/>
              <a:t>Milestone 1 </a:t>
            </a:r>
            <a:r>
              <a:rPr lang="en-GB" altLang="en-US" sz="1200"/>
              <a:t>was completed in the form of a past paper, results from that will determine the rest of this half terms work with a focus upon revision of Number. If </a:t>
            </a:r>
            <a:r>
              <a:rPr lang="en-GB" altLang="en-US" sz="1200" b="1"/>
              <a:t>Milestone 1</a:t>
            </a:r>
            <a:r>
              <a:rPr lang="en-GB" altLang="en-US" sz="1200"/>
              <a:t> indicates students are already close to a pass at the next level it may be worth a November resit opportunity and a revised fast track programme of study until the exam in a matter of weeks. </a:t>
            </a:r>
          </a:p>
          <a:p>
            <a:pPr eaLnBrk="1" hangingPunct="1"/>
            <a:r>
              <a:rPr lang="en-GB" altLang="en-US" sz="1200"/>
              <a:t> </a:t>
            </a:r>
          </a:p>
          <a:p>
            <a:pPr eaLnBrk="1" hangingPunct="1"/>
            <a:r>
              <a:rPr lang="en-GB" altLang="en-US" sz="1200"/>
              <a:t>A reminder that this Scheme of Work follows a Five R’s teaching approach documented in the course overview; </a:t>
            </a:r>
            <a:r>
              <a:rPr lang="en-GB" altLang="en-US" sz="1200" b="1"/>
              <a:t>Recall</a:t>
            </a:r>
            <a:r>
              <a:rPr lang="en-GB" altLang="en-US" sz="1200"/>
              <a:t>, </a:t>
            </a:r>
            <a:r>
              <a:rPr lang="en-GB" altLang="en-US" sz="1200" b="1"/>
              <a:t>Routine</a:t>
            </a:r>
            <a:r>
              <a:rPr lang="en-GB" altLang="en-US" sz="1200"/>
              <a:t>, </a:t>
            </a:r>
            <a:r>
              <a:rPr lang="en-GB" altLang="en-US" sz="1200" b="1"/>
              <a:t>Revise</a:t>
            </a:r>
            <a:r>
              <a:rPr lang="en-GB" altLang="en-US" sz="1200"/>
              <a:t>, </a:t>
            </a:r>
            <a:r>
              <a:rPr lang="en-GB" altLang="en-US" sz="1200" b="1"/>
              <a:t>Repeat</a:t>
            </a:r>
            <a:r>
              <a:rPr lang="en-GB" altLang="en-US" sz="1200"/>
              <a:t>, </a:t>
            </a:r>
            <a:r>
              <a:rPr lang="en-GB" altLang="en-US" sz="1200" b="1"/>
              <a:t>Ready</a:t>
            </a:r>
            <a:r>
              <a:rPr lang="en-GB" altLang="en-US" sz="1200"/>
              <a:t>. </a:t>
            </a:r>
          </a:p>
        </p:txBody>
      </p:sp>
      <p:sp>
        <p:nvSpPr>
          <p:cNvPr id="4" name="TextBox 3">
            <a:extLst>
              <a:ext uri="{FF2B5EF4-FFF2-40B4-BE49-F238E27FC236}">
                <a16:creationId xmlns:a16="http://schemas.microsoft.com/office/drawing/2014/main" id="{85450F00-6FAA-ADA1-3871-021E8378DFA2}"/>
              </a:ext>
            </a:extLst>
          </p:cNvPr>
          <p:cNvSpPr txBox="1"/>
          <p:nvPr/>
        </p:nvSpPr>
        <p:spPr>
          <a:xfrm>
            <a:off x="681038" y="3244850"/>
            <a:ext cx="9577387" cy="1016000"/>
          </a:xfrm>
          <a:prstGeom prst="rect">
            <a:avLst/>
          </a:prstGeom>
          <a:solidFill>
            <a:schemeClr val="bg1"/>
          </a:solidFill>
          <a:ln>
            <a:solidFill>
              <a:srgbClr val="0070C0"/>
            </a:solidFill>
          </a:ln>
        </p:spPr>
        <p:txBody>
          <a:bodyPr>
            <a:spAutoFit/>
          </a:bodyPr>
          <a:lstStyle/>
          <a:p>
            <a:pPr>
              <a:defRPr/>
            </a:pPr>
            <a:r>
              <a:rPr lang="en-GB" sz="1200" b="1" dirty="0">
                <a:latin typeface="Arial" charset="0"/>
                <a:cs typeface="+mn-cs"/>
              </a:rPr>
              <a:t>Week 2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the connections between fractions, decimals and percentages.</a:t>
            </a:r>
          </a:p>
          <a:p>
            <a:pPr marL="171450" indent="-171450">
              <a:buFont typeface="Arial" panose="020B0604020202020204" pitchFamily="34" charset="0"/>
              <a:buChar char="•"/>
              <a:defRPr/>
            </a:pPr>
            <a:r>
              <a:rPr lang="en-GB" sz="1200" dirty="0">
                <a:latin typeface="Arial" charset="0"/>
                <a:cs typeface="+mn-cs"/>
              </a:rPr>
              <a:t>To be able to manipulate each form of number fluently using equivalencies and recognising they are all the same quantity of an amount.</a:t>
            </a:r>
          </a:p>
          <a:p>
            <a:pPr marL="171450" indent="-171450">
              <a:buFont typeface="Arial" panose="020B0604020202020204" pitchFamily="34" charset="0"/>
              <a:buChar char="•"/>
              <a:defRPr/>
            </a:pPr>
            <a:r>
              <a:rPr lang="en-GB" sz="1200" dirty="0">
                <a:latin typeface="Arial" charset="0"/>
                <a:cs typeface="+mn-cs"/>
              </a:rPr>
              <a:t>To work with fractions, decimals and percentages as individual skill areas.</a:t>
            </a:r>
          </a:p>
        </p:txBody>
      </p:sp>
      <p:sp>
        <p:nvSpPr>
          <p:cNvPr id="15365" name="TextBox 6">
            <a:extLst>
              <a:ext uri="{FF2B5EF4-FFF2-40B4-BE49-F238E27FC236}">
                <a16:creationId xmlns:a16="http://schemas.microsoft.com/office/drawing/2014/main" id="{64C5FA2A-0562-A124-AA3A-975B1AE0F7AC}"/>
              </a:ext>
            </a:extLst>
          </p:cNvPr>
          <p:cNvSpPr txBox="1">
            <a:spLocks noChangeArrowheads="1"/>
          </p:cNvSpPr>
          <p:nvPr/>
        </p:nvSpPr>
        <p:spPr bwMode="auto">
          <a:xfrm>
            <a:off x="666750" y="4498975"/>
            <a:ext cx="3132138" cy="13843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2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2 – all resources zip folder</a:t>
            </a:r>
            <a:endParaRPr lang="en-GB" altLang="en-US" sz="1200" b="1"/>
          </a:p>
          <a:p>
            <a:pPr eaLnBrk="1" hangingPunct="1"/>
            <a:endParaRPr lang="en-GB" altLang="en-US" sz="1200"/>
          </a:p>
          <a:p>
            <a:pPr eaLnBrk="1" hangingPunct="1"/>
            <a:r>
              <a:rPr lang="en-GB" altLang="en-US" sz="1200" b="1">
                <a:hlinkClick r:id="rId5"/>
              </a:rPr>
              <a:t>Teaching Guidance</a:t>
            </a:r>
          </a:p>
          <a:p>
            <a:pPr eaLnBrk="1" hangingPunct="1"/>
            <a:r>
              <a:rPr lang="en-GB" altLang="en-US" sz="1200" b="1">
                <a:hlinkClick r:id="rId6"/>
              </a:rPr>
              <a:t>Rationale</a:t>
            </a:r>
            <a:r>
              <a:rPr lang="en-GB" altLang="en-US" sz="1200" b="1">
                <a:hlinkClick r:id="rId5"/>
              </a:rPr>
              <a:t> </a:t>
            </a:r>
            <a:endParaRPr lang="en-GB" altLang="en-US" sz="1200"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a:extLst>
              <a:ext uri="{FF2B5EF4-FFF2-40B4-BE49-F238E27FC236}">
                <a16:creationId xmlns:a16="http://schemas.microsoft.com/office/drawing/2014/main" id="{D1BD98F0-440F-F0BF-C6A9-AED2100837D9}"/>
              </a:ext>
            </a:extLst>
          </p:cNvPr>
          <p:cNvSpPr txBox="1">
            <a:spLocks noChangeArrowheads="1"/>
          </p:cNvSpPr>
          <p:nvPr/>
        </p:nvSpPr>
        <p:spPr bwMode="auto">
          <a:xfrm>
            <a:off x="450850" y="442913"/>
            <a:ext cx="6191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3</a:t>
            </a:r>
            <a:r>
              <a:rPr lang="en-GB" altLang="en-US" sz="1800" b="1">
                <a:latin typeface="Verdana" panose="020B0604030504040204" pitchFamily="34" charset="0"/>
              </a:rPr>
              <a:t> - Ratio: estimation with rounding</a:t>
            </a:r>
            <a:endParaRPr lang="en-GB" altLang="en-US" sz="1800"/>
          </a:p>
        </p:txBody>
      </p:sp>
      <p:sp>
        <p:nvSpPr>
          <p:cNvPr id="3" name="TextBox 2">
            <a:extLst>
              <a:ext uri="{FF2B5EF4-FFF2-40B4-BE49-F238E27FC236}">
                <a16:creationId xmlns:a16="http://schemas.microsoft.com/office/drawing/2014/main" id="{6CAFD907-D812-121D-5D96-91D8D728D7A2}"/>
              </a:ext>
            </a:extLst>
          </p:cNvPr>
          <p:cNvSpPr txBox="1"/>
          <p:nvPr/>
        </p:nvSpPr>
        <p:spPr>
          <a:xfrm>
            <a:off x="666750" y="1260475"/>
            <a:ext cx="9575800" cy="1570038"/>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Introduction</a:t>
            </a:r>
          </a:p>
          <a:p>
            <a:pPr>
              <a:defRPr/>
            </a:pPr>
            <a:endParaRPr lang="en-GB" sz="1200" b="1" dirty="0">
              <a:latin typeface="Arial" charset="0"/>
              <a:cs typeface="+mn-cs"/>
            </a:endParaRPr>
          </a:p>
          <a:p>
            <a:pPr>
              <a:defRPr/>
            </a:pPr>
            <a:r>
              <a:rPr lang="en-GB" sz="1200" dirty="0">
                <a:latin typeface="Arial" charset="0"/>
                <a:cs typeface="+mn-cs"/>
              </a:rPr>
              <a:t>Weeks 1 and 2 have focused upon the four basic rules of addition, subtraction, multiplication and then division followed by fractions, decimals and percentages at a basic level of fluency. Now the focus is ratio which is another key area of difficulty. There is a bigger focus upon ratio and proportion within the new GCSE.</a:t>
            </a:r>
          </a:p>
          <a:p>
            <a:pPr>
              <a:defRPr/>
            </a:pPr>
            <a:r>
              <a:rPr lang="en-GB" sz="1200" dirty="0">
                <a:latin typeface="Arial" charset="0"/>
                <a:cs typeface="+mn-cs"/>
              </a:rPr>
              <a:t> </a:t>
            </a:r>
          </a:p>
          <a:p>
            <a:pPr>
              <a:defRPr/>
            </a:pPr>
            <a:r>
              <a:rPr lang="en-GB" sz="1200" dirty="0">
                <a:latin typeface="Arial" charset="0"/>
                <a:cs typeface="+mn-cs"/>
              </a:rPr>
              <a:t>A reminder that this Scheme of Work follows a Five R’s teaching approach documented in the course overview; </a:t>
            </a:r>
            <a:r>
              <a:rPr lang="en-GB" sz="1200" b="1" dirty="0">
                <a:latin typeface="Arial" charset="0"/>
                <a:cs typeface="+mn-cs"/>
              </a:rPr>
              <a:t>Recall</a:t>
            </a:r>
            <a:r>
              <a:rPr lang="en-GB" sz="1200" dirty="0">
                <a:latin typeface="Arial" charset="0"/>
                <a:cs typeface="+mn-cs"/>
              </a:rPr>
              <a:t>, </a:t>
            </a:r>
            <a:r>
              <a:rPr lang="en-GB" sz="1200" b="1" dirty="0">
                <a:latin typeface="Arial" charset="0"/>
                <a:cs typeface="+mn-cs"/>
              </a:rPr>
              <a:t>Routine</a:t>
            </a:r>
            <a:r>
              <a:rPr lang="en-GB" sz="1200" dirty="0">
                <a:latin typeface="Arial" charset="0"/>
                <a:cs typeface="+mn-cs"/>
              </a:rPr>
              <a:t>, </a:t>
            </a:r>
            <a:r>
              <a:rPr lang="en-GB" sz="1200" b="1" dirty="0">
                <a:latin typeface="Arial" charset="0"/>
                <a:cs typeface="+mn-cs"/>
              </a:rPr>
              <a:t>Revise</a:t>
            </a:r>
            <a:r>
              <a:rPr lang="en-GB" sz="1200" dirty="0">
                <a:latin typeface="Arial" charset="0"/>
                <a:cs typeface="+mn-cs"/>
              </a:rPr>
              <a:t>, </a:t>
            </a:r>
            <a:r>
              <a:rPr lang="en-GB" sz="1200" b="1" dirty="0">
                <a:latin typeface="Arial" charset="0"/>
                <a:cs typeface="+mn-cs"/>
              </a:rPr>
              <a:t>Repeat</a:t>
            </a:r>
            <a:r>
              <a:rPr lang="en-GB" sz="1200" dirty="0">
                <a:latin typeface="Arial" charset="0"/>
                <a:cs typeface="+mn-cs"/>
              </a:rPr>
              <a:t>, </a:t>
            </a:r>
            <a:r>
              <a:rPr lang="en-GB" sz="1200" b="1" dirty="0">
                <a:latin typeface="Arial" charset="0"/>
                <a:cs typeface="+mn-cs"/>
              </a:rPr>
              <a:t>Ready</a:t>
            </a:r>
            <a:r>
              <a:rPr lang="en-GB" sz="1200" dirty="0">
                <a:latin typeface="Arial" charset="0"/>
                <a:cs typeface="+mn-cs"/>
              </a:rPr>
              <a:t>.  </a:t>
            </a:r>
          </a:p>
        </p:txBody>
      </p:sp>
      <p:sp>
        <p:nvSpPr>
          <p:cNvPr id="4" name="TextBox 3">
            <a:extLst>
              <a:ext uri="{FF2B5EF4-FFF2-40B4-BE49-F238E27FC236}">
                <a16:creationId xmlns:a16="http://schemas.microsoft.com/office/drawing/2014/main" id="{8C17F358-C397-458D-C219-251F3F5E70A2}"/>
              </a:ext>
            </a:extLst>
          </p:cNvPr>
          <p:cNvSpPr txBox="1"/>
          <p:nvPr/>
        </p:nvSpPr>
        <p:spPr>
          <a:xfrm>
            <a:off x="681038" y="3074988"/>
            <a:ext cx="9577387" cy="120015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Week 3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equivalent ratios; dividing ratios into given amounts; work with ratios in the context of comparisons, concentrations, scaling and recipes.</a:t>
            </a:r>
          </a:p>
          <a:p>
            <a:pPr marL="171450" indent="-171450">
              <a:buFont typeface="Arial" panose="020B0604020202020204" pitchFamily="34" charset="0"/>
              <a:buChar char="•"/>
              <a:defRPr/>
            </a:pPr>
            <a:r>
              <a:rPr lang="en-GB" sz="1200" dirty="0">
                <a:latin typeface="Arial" charset="0"/>
                <a:cs typeface="+mn-cs"/>
              </a:rPr>
              <a:t>To work with rounding to given decimal places and significant figures.</a:t>
            </a:r>
          </a:p>
          <a:p>
            <a:pPr marL="171450" indent="-171450">
              <a:buFont typeface="Arial" panose="020B0604020202020204" pitchFamily="34" charset="0"/>
              <a:buChar char="•"/>
              <a:defRPr/>
            </a:pPr>
            <a:r>
              <a:rPr lang="en-GB" sz="1200" dirty="0">
                <a:latin typeface="Arial" charset="0"/>
                <a:cs typeface="+mn-cs"/>
              </a:rPr>
              <a:t>To use approximation as a way of estimating outcomes and estimation as a means of checking results. </a:t>
            </a:r>
          </a:p>
        </p:txBody>
      </p:sp>
      <p:sp>
        <p:nvSpPr>
          <p:cNvPr id="5" name="TextBox 4">
            <a:extLst>
              <a:ext uri="{FF2B5EF4-FFF2-40B4-BE49-F238E27FC236}">
                <a16:creationId xmlns:a16="http://schemas.microsoft.com/office/drawing/2014/main" id="{299FA5E7-F37E-F18D-54A7-57852A9D0C60}"/>
              </a:ext>
            </a:extLst>
          </p:cNvPr>
          <p:cNvSpPr txBox="1"/>
          <p:nvPr/>
        </p:nvSpPr>
        <p:spPr>
          <a:xfrm>
            <a:off x="666750" y="4498975"/>
            <a:ext cx="3205163" cy="1384300"/>
          </a:xfrm>
          <a:prstGeom prst="rect">
            <a:avLst/>
          </a:prstGeom>
          <a:solidFill>
            <a:schemeClr val="bg1"/>
          </a:solidFill>
          <a:ln>
            <a:solidFill>
              <a:schemeClr val="accent2">
                <a:lumMod val="40000"/>
                <a:lumOff val="60000"/>
              </a:schemeClr>
            </a:solidFill>
          </a:ln>
        </p:spPr>
        <p:txBody>
          <a:bodyPr>
            <a:spAutoFit/>
          </a:bodyPr>
          <a:lstStyle/>
          <a:p>
            <a:pPr>
              <a:defRPr/>
            </a:pPr>
            <a:r>
              <a:rPr lang="en-GB" sz="1200" b="1" dirty="0">
                <a:latin typeface="Arial" charset="0"/>
                <a:cs typeface="+mn-cs"/>
              </a:rPr>
              <a:t>Week 3 Lesson plan &amp; resources</a:t>
            </a:r>
          </a:p>
          <a:p>
            <a:pPr>
              <a:defRPr/>
            </a:pPr>
            <a:endParaRPr lang="en-GB" sz="1200" dirty="0">
              <a:latin typeface="Arial" charset="0"/>
              <a:cs typeface="+mn-cs"/>
            </a:endParaRPr>
          </a:p>
          <a:p>
            <a:pPr>
              <a:defRPr/>
            </a:pPr>
            <a:r>
              <a:rPr lang="en-GB" sz="1200" b="1" dirty="0">
                <a:latin typeface="Arial" charset="0"/>
                <a:cs typeface="+mn-cs"/>
                <a:hlinkClick r:id="rId3"/>
              </a:rPr>
              <a:t>Topic overview and lesson plans</a:t>
            </a:r>
            <a:endParaRPr lang="en-GB" sz="1200" b="1" dirty="0">
              <a:latin typeface="Arial" charset="0"/>
              <a:cs typeface="+mn-cs"/>
            </a:endParaRPr>
          </a:p>
          <a:p>
            <a:pPr>
              <a:defRPr/>
            </a:pPr>
            <a:r>
              <a:rPr lang="en-GB" sz="1200" b="1" dirty="0">
                <a:latin typeface="Arial" charset="0"/>
                <a:cs typeface="+mn-cs"/>
                <a:hlinkClick r:id="rId4"/>
              </a:rPr>
              <a:t>Week 3 – all resources zip folder</a:t>
            </a:r>
            <a:endParaRPr lang="en-GB" sz="1200" b="1" dirty="0">
              <a:latin typeface="Arial" charset="0"/>
              <a:cs typeface="+mn-cs"/>
            </a:endParaRPr>
          </a:p>
          <a:p>
            <a:pPr>
              <a:defRPr/>
            </a:pPr>
            <a:endParaRPr lang="en-GB" sz="1200" dirty="0">
              <a:latin typeface="Arial" charset="0"/>
              <a:cs typeface="+mn-cs"/>
            </a:endParaRPr>
          </a:p>
          <a:p>
            <a:pPr>
              <a:defRPr/>
            </a:pPr>
            <a:r>
              <a:rPr lang="en-GB" sz="1200" b="1" dirty="0">
                <a:latin typeface="Arial" charset="0"/>
                <a:cs typeface="+mn-cs"/>
                <a:hlinkClick r:id="rId5"/>
              </a:rPr>
              <a:t>Teaching Guidance </a:t>
            </a:r>
            <a:endParaRPr lang="en-GB" sz="1200" b="1" dirty="0">
              <a:latin typeface="Arial" charset="0"/>
              <a:cs typeface="+mn-cs"/>
            </a:endParaRPr>
          </a:p>
          <a:p>
            <a:pPr>
              <a:defRPr/>
            </a:pPr>
            <a:r>
              <a:rPr lang="en-GB" altLang="en-US" sz="1200" b="1" dirty="0">
                <a:latin typeface="Arial" charset="0"/>
                <a:cs typeface="Arial" charset="0"/>
                <a:hlinkClick r:id="rId6"/>
              </a:rPr>
              <a:t>Rationale</a:t>
            </a:r>
            <a:endParaRPr lang="en-GB" altLang="en-US" sz="1200" b="1" dirty="0">
              <a:latin typeface="Arial" charset="0"/>
              <a:cs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a:extLst>
              <a:ext uri="{FF2B5EF4-FFF2-40B4-BE49-F238E27FC236}">
                <a16:creationId xmlns:a16="http://schemas.microsoft.com/office/drawing/2014/main" id="{2A25AA33-D422-A0C8-32C3-10AA5A8F4ABB}"/>
              </a:ext>
            </a:extLst>
          </p:cNvPr>
          <p:cNvSpPr txBox="1">
            <a:spLocks noChangeArrowheads="1"/>
          </p:cNvSpPr>
          <p:nvPr/>
        </p:nvSpPr>
        <p:spPr bwMode="auto">
          <a:xfrm>
            <a:off x="488950" y="431800"/>
            <a:ext cx="7848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4</a:t>
            </a:r>
            <a:r>
              <a:rPr lang="en-GB" altLang="en-US" sz="1800" b="1">
                <a:latin typeface="Verdana" panose="020B0604030504040204" pitchFamily="34" charset="0"/>
              </a:rPr>
              <a:t> - Conversions &amp; exchange rates/negative numbers</a:t>
            </a:r>
          </a:p>
        </p:txBody>
      </p:sp>
      <p:sp>
        <p:nvSpPr>
          <p:cNvPr id="8" name="Right Arrow 7">
            <a:hlinkClick r:id="" action="ppaction://hlinkshowjump?jump=nextslide"/>
            <a:extLst>
              <a:ext uri="{FF2B5EF4-FFF2-40B4-BE49-F238E27FC236}">
                <a16:creationId xmlns:a16="http://schemas.microsoft.com/office/drawing/2014/main" id="{5CF8460E-DA47-C37B-99C3-4B7184200F61}"/>
              </a:ext>
            </a:extLst>
          </p:cNvPr>
          <p:cNvSpPr/>
          <p:nvPr/>
        </p:nvSpPr>
        <p:spPr>
          <a:xfrm>
            <a:off x="8235950" y="70056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7412" name="TextBox 3">
            <a:extLst>
              <a:ext uri="{FF2B5EF4-FFF2-40B4-BE49-F238E27FC236}">
                <a16:creationId xmlns:a16="http://schemas.microsoft.com/office/drawing/2014/main" id="{40526669-CE2B-EF8B-0427-C3DB1D1C8790}"/>
              </a:ext>
            </a:extLst>
          </p:cNvPr>
          <p:cNvSpPr txBox="1">
            <a:spLocks noChangeArrowheads="1"/>
          </p:cNvSpPr>
          <p:nvPr/>
        </p:nvSpPr>
        <p:spPr bwMode="auto">
          <a:xfrm>
            <a:off x="666750" y="1260475"/>
            <a:ext cx="9575800" cy="13843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Week 4 moves the student onto consolidate negative numbers, conversions and working with exchange rates. Common misconceptions abound with these topics and they are crucial to success.</a:t>
            </a:r>
          </a:p>
          <a:p>
            <a:pPr eaLnBrk="1" hangingPunct="1"/>
            <a:r>
              <a:rPr lang="en-GB" altLang="en-US" sz="1200"/>
              <a:t> </a:t>
            </a:r>
          </a:p>
          <a:p>
            <a:pPr eaLnBrk="1" hangingPunct="1"/>
            <a:r>
              <a:rPr lang="en-GB" altLang="en-US" sz="1200"/>
              <a:t>A reminder that this Scheme of Work follows a Five R’s teaching approach documented in the course overview; </a:t>
            </a:r>
            <a:r>
              <a:rPr lang="en-GB" altLang="en-US" sz="1200" b="1"/>
              <a:t>Recall</a:t>
            </a:r>
            <a:r>
              <a:rPr lang="en-GB" altLang="en-US" sz="1200"/>
              <a:t>, </a:t>
            </a:r>
            <a:r>
              <a:rPr lang="en-GB" altLang="en-US" sz="1200" b="1"/>
              <a:t>Routine</a:t>
            </a:r>
            <a:r>
              <a:rPr lang="en-GB" altLang="en-US" sz="1200"/>
              <a:t>, </a:t>
            </a:r>
            <a:r>
              <a:rPr lang="en-GB" altLang="en-US" sz="1200" b="1"/>
              <a:t>Revise</a:t>
            </a:r>
            <a:r>
              <a:rPr lang="en-GB" altLang="en-US" sz="1200"/>
              <a:t>, </a:t>
            </a:r>
            <a:r>
              <a:rPr lang="en-GB" altLang="en-US" sz="1200" b="1"/>
              <a:t>Repeat</a:t>
            </a:r>
            <a:r>
              <a:rPr lang="en-GB" altLang="en-US" sz="1200"/>
              <a:t>, </a:t>
            </a:r>
            <a:r>
              <a:rPr lang="en-GB" altLang="en-US" sz="1200" b="1"/>
              <a:t>Ready</a:t>
            </a:r>
            <a:r>
              <a:rPr lang="en-GB" altLang="en-US" sz="1200"/>
              <a:t>. </a:t>
            </a:r>
          </a:p>
        </p:txBody>
      </p:sp>
      <p:sp>
        <p:nvSpPr>
          <p:cNvPr id="5" name="TextBox 4">
            <a:extLst>
              <a:ext uri="{FF2B5EF4-FFF2-40B4-BE49-F238E27FC236}">
                <a16:creationId xmlns:a16="http://schemas.microsoft.com/office/drawing/2014/main" id="{12C7C0F5-6DC2-C5A5-CD18-03791E72DCB4}"/>
              </a:ext>
            </a:extLst>
          </p:cNvPr>
          <p:cNvSpPr txBox="1"/>
          <p:nvPr/>
        </p:nvSpPr>
        <p:spPr>
          <a:xfrm>
            <a:off x="661988" y="2898775"/>
            <a:ext cx="9575800" cy="1016000"/>
          </a:xfrm>
          <a:prstGeom prst="rect">
            <a:avLst/>
          </a:prstGeom>
          <a:solidFill>
            <a:schemeClr val="bg1"/>
          </a:solidFill>
          <a:ln>
            <a:solidFill>
              <a:srgbClr val="0070C0"/>
            </a:solidFill>
          </a:ln>
        </p:spPr>
        <p:txBody>
          <a:bodyPr>
            <a:spAutoFit/>
          </a:bodyPr>
          <a:lstStyle/>
          <a:p>
            <a:pPr>
              <a:defRPr/>
            </a:pPr>
            <a:r>
              <a:rPr lang="en-GB" sz="1200" b="1" dirty="0">
                <a:latin typeface="Arial" charset="0"/>
                <a:cs typeface="+mn-cs"/>
              </a:rPr>
              <a:t>Week 4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calculating with negative numbers. </a:t>
            </a:r>
          </a:p>
          <a:p>
            <a:pPr marL="171450" indent="-171450">
              <a:buFont typeface="Arial" panose="020B0604020202020204" pitchFamily="34" charset="0"/>
              <a:buChar char="•"/>
              <a:defRPr/>
            </a:pPr>
            <a:r>
              <a:rPr lang="en-GB" sz="1200" dirty="0">
                <a:latin typeface="Arial" charset="0"/>
                <a:cs typeface="+mn-cs"/>
              </a:rPr>
              <a:t>To work with conversions with money and exchange rates.</a:t>
            </a:r>
          </a:p>
          <a:p>
            <a:pPr marL="171450" indent="-171450">
              <a:buFont typeface="Arial" panose="020B0604020202020204" pitchFamily="34" charset="0"/>
              <a:buChar char="•"/>
              <a:defRPr/>
            </a:pPr>
            <a:r>
              <a:rPr lang="en-GB" sz="1200" dirty="0">
                <a:latin typeface="Arial" charset="0"/>
                <a:cs typeface="+mn-cs"/>
              </a:rPr>
              <a:t>To work with numbers in Standard Form.</a:t>
            </a:r>
          </a:p>
        </p:txBody>
      </p:sp>
      <p:sp>
        <p:nvSpPr>
          <p:cNvPr id="17414" name="TextBox 5">
            <a:extLst>
              <a:ext uri="{FF2B5EF4-FFF2-40B4-BE49-F238E27FC236}">
                <a16:creationId xmlns:a16="http://schemas.microsoft.com/office/drawing/2014/main" id="{78A26CA6-A4DA-9D48-2F0B-4ECE1D72408D}"/>
              </a:ext>
            </a:extLst>
          </p:cNvPr>
          <p:cNvSpPr txBox="1">
            <a:spLocks noChangeArrowheads="1"/>
          </p:cNvSpPr>
          <p:nvPr/>
        </p:nvSpPr>
        <p:spPr bwMode="auto">
          <a:xfrm>
            <a:off x="666750" y="4200525"/>
            <a:ext cx="3168650" cy="13843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4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4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3">
            <a:extLst>
              <a:ext uri="{FF2B5EF4-FFF2-40B4-BE49-F238E27FC236}">
                <a16:creationId xmlns:a16="http://schemas.microsoft.com/office/drawing/2014/main" id="{86D8226E-B992-BE45-437F-568B1311F619}"/>
              </a:ext>
            </a:extLst>
          </p:cNvPr>
          <p:cNvSpPr txBox="1">
            <a:spLocks noChangeArrowheads="1"/>
          </p:cNvSpPr>
          <p:nvPr/>
        </p:nvSpPr>
        <p:spPr bwMode="auto">
          <a:xfrm>
            <a:off x="488950" y="431800"/>
            <a:ext cx="5216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5</a:t>
            </a:r>
            <a:r>
              <a:rPr lang="en-GB" altLang="en-US" sz="1800" b="1">
                <a:latin typeface="Verdana" panose="020B0604030504040204" pitchFamily="34" charset="0"/>
              </a:rPr>
              <a:t> - Nth term/prime factorisation</a:t>
            </a:r>
          </a:p>
        </p:txBody>
      </p:sp>
      <p:sp>
        <p:nvSpPr>
          <p:cNvPr id="7" name="Right Arrow 6">
            <a:hlinkClick r:id="" action="ppaction://hlinkshowjump?jump=nextslide"/>
            <a:extLst>
              <a:ext uri="{FF2B5EF4-FFF2-40B4-BE49-F238E27FC236}">
                <a16:creationId xmlns:a16="http://schemas.microsoft.com/office/drawing/2014/main" id="{840F3437-263D-5380-EEB0-D1CA81539366}"/>
              </a:ext>
            </a:extLst>
          </p:cNvPr>
          <p:cNvSpPr/>
          <p:nvPr/>
        </p:nvSpPr>
        <p:spPr>
          <a:xfrm>
            <a:off x="8083550" y="6853238"/>
            <a:ext cx="1285875" cy="708025"/>
          </a:xfrm>
          <a:prstGeom prst="rightArrow">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8436" name="TextBox 3">
            <a:extLst>
              <a:ext uri="{FF2B5EF4-FFF2-40B4-BE49-F238E27FC236}">
                <a16:creationId xmlns:a16="http://schemas.microsoft.com/office/drawing/2014/main" id="{C112EA0A-A1A2-FC24-DED3-5573278BF93B}"/>
              </a:ext>
            </a:extLst>
          </p:cNvPr>
          <p:cNvSpPr txBox="1">
            <a:spLocks noChangeArrowheads="1"/>
          </p:cNvSpPr>
          <p:nvPr/>
        </p:nvSpPr>
        <p:spPr bwMode="auto">
          <a:xfrm>
            <a:off x="666750" y="1260475"/>
            <a:ext cx="9575800" cy="10160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p>
          <a:p>
            <a:pPr eaLnBrk="1" hangingPunct="1"/>
            <a:endParaRPr lang="en-GB" altLang="en-US" sz="1200" b="1"/>
          </a:p>
          <a:p>
            <a:pPr eaLnBrk="1" hangingPunct="1"/>
            <a:r>
              <a:rPr lang="en-GB" altLang="en-US" sz="1200"/>
              <a:t>By the end of the first half term routines have been set and those engaging with the routines are hopefully making good progress. Hard work should be paying off. Next week is </a:t>
            </a:r>
            <a:r>
              <a:rPr lang="en-GB" altLang="en-US" sz="1200" b="1"/>
              <a:t>Milestone 2, </a:t>
            </a:r>
            <a:r>
              <a:rPr lang="en-GB" altLang="en-US" sz="1200"/>
              <a:t>another past paper to be completed over half term. A lot of basic number skills have been worked upon thus far. </a:t>
            </a:r>
          </a:p>
        </p:txBody>
      </p:sp>
      <p:sp>
        <p:nvSpPr>
          <p:cNvPr id="5" name="TextBox 4">
            <a:extLst>
              <a:ext uri="{FF2B5EF4-FFF2-40B4-BE49-F238E27FC236}">
                <a16:creationId xmlns:a16="http://schemas.microsoft.com/office/drawing/2014/main" id="{87AC69AD-B5B2-9C28-20DD-3613C05633EC}"/>
              </a:ext>
            </a:extLst>
          </p:cNvPr>
          <p:cNvSpPr txBox="1"/>
          <p:nvPr/>
        </p:nvSpPr>
        <p:spPr>
          <a:xfrm>
            <a:off x="661988" y="2527300"/>
            <a:ext cx="9575800" cy="830263"/>
          </a:xfrm>
          <a:prstGeom prst="rect">
            <a:avLst/>
          </a:prstGeom>
          <a:solidFill>
            <a:schemeClr val="bg1"/>
          </a:solidFill>
          <a:ln>
            <a:solidFill>
              <a:srgbClr val="0070C0"/>
            </a:solidFill>
          </a:ln>
        </p:spPr>
        <p:txBody>
          <a:bodyPr>
            <a:spAutoFit/>
          </a:bodyPr>
          <a:lstStyle/>
          <a:p>
            <a:pPr>
              <a:defRPr/>
            </a:pPr>
            <a:r>
              <a:rPr lang="en-GB" sz="1200" b="1" dirty="0">
                <a:latin typeface="Arial" charset="0"/>
                <a:cs typeface="+mn-cs"/>
              </a:rPr>
              <a:t>Week 5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prime numbers and prime number decomposition.</a:t>
            </a:r>
          </a:p>
          <a:p>
            <a:pPr marL="171450" indent="-171450">
              <a:buFont typeface="Arial" panose="020B0604020202020204" pitchFamily="34" charset="0"/>
              <a:buChar char="•"/>
              <a:defRPr/>
            </a:pPr>
            <a:r>
              <a:rPr lang="en-GB" sz="1200" dirty="0">
                <a:latin typeface="Arial" charset="0"/>
                <a:cs typeface="+mn-cs"/>
              </a:rPr>
              <a:t>To work with sequences and find the nth term of a series.</a:t>
            </a:r>
          </a:p>
        </p:txBody>
      </p:sp>
      <p:sp>
        <p:nvSpPr>
          <p:cNvPr id="18438" name="TextBox 5">
            <a:extLst>
              <a:ext uri="{FF2B5EF4-FFF2-40B4-BE49-F238E27FC236}">
                <a16:creationId xmlns:a16="http://schemas.microsoft.com/office/drawing/2014/main" id="{0A1743A0-9EDF-BC60-D6A8-08FC5C160CAC}"/>
              </a:ext>
            </a:extLst>
          </p:cNvPr>
          <p:cNvSpPr txBox="1">
            <a:spLocks noChangeArrowheads="1"/>
          </p:cNvSpPr>
          <p:nvPr/>
        </p:nvSpPr>
        <p:spPr bwMode="auto">
          <a:xfrm>
            <a:off x="661988" y="3627438"/>
            <a:ext cx="3205162" cy="1384300"/>
          </a:xfrm>
          <a:prstGeom prst="rect">
            <a:avLst/>
          </a:prstGeom>
          <a:solidFill>
            <a:schemeClr val="bg1"/>
          </a:solidFill>
          <a:ln w="9525">
            <a:solidFill>
              <a:srgbClr val="0070C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5 Lesson plan &amp; resources</a:t>
            </a:r>
          </a:p>
          <a:p>
            <a:pPr eaLnBrk="1" hangingPunct="1"/>
            <a:endParaRPr lang="en-GB" altLang="en-US" sz="1200"/>
          </a:p>
          <a:p>
            <a:pPr eaLnBrk="1" hangingPunct="1"/>
            <a:r>
              <a:rPr lang="en-GB" altLang="en-US" sz="1200" b="1">
                <a:hlinkClick r:id="rId3"/>
              </a:rPr>
              <a:t>Topic overview and lesson plans</a:t>
            </a:r>
            <a:endParaRPr lang="en-GB" altLang="en-US" sz="1200" b="1"/>
          </a:p>
          <a:p>
            <a:pPr eaLnBrk="1" hangingPunct="1"/>
            <a:r>
              <a:rPr lang="en-GB" altLang="en-US" sz="1200" b="1">
                <a:hlinkClick r:id="rId4"/>
              </a:rPr>
              <a:t>Week 5 – all resources zip folder</a:t>
            </a:r>
            <a:endParaRPr lang="en-GB" altLang="en-US" sz="1200" b="1"/>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3">
            <a:extLst>
              <a:ext uri="{FF2B5EF4-FFF2-40B4-BE49-F238E27FC236}">
                <a16:creationId xmlns:a16="http://schemas.microsoft.com/office/drawing/2014/main" id="{16ECE6A9-33F0-07D3-29F6-7CF83F92785B}"/>
              </a:ext>
            </a:extLst>
          </p:cNvPr>
          <p:cNvSpPr txBox="1">
            <a:spLocks noChangeArrowheads="1"/>
          </p:cNvSpPr>
          <p:nvPr/>
        </p:nvSpPr>
        <p:spPr bwMode="auto">
          <a:xfrm>
            <a:off x="488950" y="431800"/>
            <a:ext cx="3184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800" b="1">
                <a:latin typeface="Verdana" panose="020B0604030504040204" pitchFamily="34" charset="0"/>
                <a:hlinkClick r:id="rId2"/>
              </a:rPr>
              <a:t>Week 6</a:t>
            </a:r>
            <a:r>
              <a:rPr lang="en-GB" altLang="en-US" sz="1800" b="1">
                <a:latin typeface="Verdana" panose="020B0604030504040204" pitchFamily="34" charset="0"/>
              </a:rPr>
              <a:t> - Consolidation</a:t>
            </a:r>
          </a:p>
        </p:txBody>
      </p:sp>
      <p:sp>
        <p:nvSpPr>
          <p:cNvPr id="8" name="Rectangle 7">
            <a:hlinkClick r:id="rId3" action="ppaction://hlinksldjump"/>
            <a:extLst>
              <a:ext uri="{FF2B5EF4-FFF2-40B4-BE49-F238E27FC236}">
                <a16:creationId xmlns:a16="http://schemas.microsoft.com/office/drawing/2014/main" id="{F8262A16-5080-3A60-0F33-205C22598C85}"/>
              </a:ext>
            </a:extLst>
          </p:cNvPr>
          <p:cNvSpPr/>
          <p:nvPr/>
        </p:nvSpPr>
        <p:spPr>
          <a:xfrm>
            <a:off x="6219825" y="177800"/>
            <a:ext cx="2000250" cy="785813"/>
          </a:xfrm>
          <a:prstGeom prst="rect">
            <a:avLst/>
          </a:prstGeom>
          <a:solidFill>
            <a:schemeClr val="accent1">
              <a:alpha val="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9460" name="TextBox 3">
            <a:extLst>
              <a:ext uri="{FF2B5EF4-FFF2-40B4-BE49-F238E27FC236}">
                <a16:creationId xmlns:a16="http://schemas.microsoft.com/office/drawing/2014/main" id="{C67C6A4F-DC39-4FD0-0CAD-502E1D18A578}"/>
              </a:ext>
            </a:extLst>
          </p:cNvPr>
          <p:cNvSpPr txBox="1">
            <a:spLocks noChangeArrowheads="1"/>
          </p:cNvSpPr>
          <p:nvPr/>
        </p:nvSpPr>
        <p:spPr bwMode="auto">
          <a:xfrm>
            <a:off x="666750" y="1260475"/>
            <a:ext cx="9575800" cy="1754188"/>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Introduction</a:t>
            </a:r>
            <a:endParaRPr lang="en-GB" altLang="en-US" sz="1200"/>
          </a:p>
          <a:p>
            <a:pPr eaLnBrk="1" hangingPunct="1"/>
            <a:r>
              <a:rPr lang="en-GB" altLang="en-US" sz="1200" b="1"/>
              <a:t> </a:t>
            </a:r>
            <a:endParaRPr lang="en-GB" altLang="en-US" sz="1200"/>
          </a:p>
          <a:p>
            <a:pPr eaLnBrk="1" hangingPunct="1"/>
            <a:r>
              <a:rPr lang="en-GB" altLang="en-US" sz="1200"/>
              <a:t>Week 6 comes before half term and is a time for reflection and consolidation of skills. Re-sit students commonly struggle with memory difficulties and retaining information. Don’t forget that they will have seen all of this maths before…but they cannot do it all. Doing a topic once and moving on will not guarantee successful outcomes. </a:t>
            </a:r>
          </a:p>
          <a:p>
            <a:pPr eaLnBrk="1" hangingPunct="1"/>
            <a:r>
              <a:rPr lang="en-GB" altLang="en-US" sz="1200"/>
              <a:t> </a:t>
            </a:r>
          </a:p>
          <a:p>
            <a:pPr eaLnBrk="1" hangingPunct="1"/>
            <a:r>
              <a:rPr lang="en-GB" altLang="en-US" sz="1200"/>
              <a:t>This week is time for a revision with more exam questions, clarifying misconceptions and more practice, practice, practice. A full exam paper is the culmination over half term with progress being identified and celebrated.  A reminder that this Scheme of Work follows a Five R’s teaching approach documented in the course overview; </a:t>
            </a:r>
            <a:r>
              <a:rPr lang="en-GB" altLang="en-US" sz="1200" b="1"/>
              <a:t>Recall, Routine, Revise, Repeat, Ready. </a:t>
            </a:r>
            <a:r>
              <a:rPr lang="en-GB" altLang="en-US" sz="1200"/>
              <a:t> </a:t>
            </a:r>
          </a:p>
        </p:txBody>
      </p:sp>
      <p:sp>
        <p:nvSpPr>
          <p:cNvPr id="5" name="TextBox 4">
            <a:extLst>
              <a:ext uri="{FF2B5EF4-FFF2-40B4-BE49-F238E27FC236}">
                <a16:creationId xmlns:a16="http://schemas.microsoft.com/office/drawing/2014/main" id="{F2B46347-FA2A-69DA-8AAF-F94FE1A69055}"/>
              </a:ext>
            </a:extLst>
          </p:cNvPr>
          <p:cNvSpPr txBox="1"/>
          <p:nvPr/>
        </p:nvSpPr>
        <p:spPr>
          <a:xfrm>
            <a:off x="661988" y="3206750"/>
            <a:ext cx="9575800" cy="1016000"/>
          </a:xfrm>
          <a:prstGeom prst="rect">
            <a:avLst/>
          </a:prstGeom>
          <a:solidFill>
            <a:schemeClr val="bg1"/>
          </a:solidFill>
          <a:ln>
            <a:solidFill>
              <a:srgbClr val="FFFF00"/>
            </a:solidFill>
          </a:ln>
        </p:spPr>
        <p:txBody>
          <a:bodyPr>
            <a:spAutoFit/>
          </a:bodyPr>
          <a:lstStyle/>
          <a:p>
            <a:pPr>
              <a:defRPr/>
            </a:pPr>
            <a:r>
              <a:rPr lang="en-GB" sz="1200" b="1" dirty="0">
                <a:latin typeface="Arial" charset="0"/>
                <a:cs typeface="+mn-cs"/>
              </a:rPr>
              <a:t>Week 6 Learning Objectives</a:t>
            </a:r>
            <a:endParaRPr lang="en-GB" sz="1200" dirty="0">
              <a:latin typeface="Arial" charset="0"/>
              <a:cs typeface="+mn-cs"/>
            </a:endParaRPr>
          </a:p>
          <a:p>
            <a:pPr>
              <a:defRPr/>
            </a:pPr>
            <a:r>
              <a:rPr lang="en-GB" sz="1200" b="1" dirty="0">
                <a:latin typeface="Arial" charset="0"/>
                <a:cs typeface="+mn-cs"/>
              </a:rPr>
              <a:t> </a:t>
            </a:r>
            <a:endParaRPr lang="en-GB" sz="1200" dirty="0">
              <a:latin typeface="Arial" charset="0"/>
              <a:cs typeface="+mn-cs"/>
            </a:endParaRPr>
          </a:p>
          <a:p>
            <a:pPr marL="171450" indent="-171450">
              <a:buFont typeface="Arial" panose="020B0604020202020204" pitchFamily="34" charset="0"/>
              <a:buChar char="•"/>
              <a:defRPr/>
            </a:pPr>
            <a:r>
              <a:rPr lang="en-GB" sz="1200" dirty="0">
                <a:latin typeface="Arial" charset="0"/>
                <a:cs typeface="+mn-cs"/>
              </a:rPr>
              <a:t>To become familiar with common exam pitfalls.</a:t>
            </a:r>
          </a:p>
          <a:p>
            <a:pPr marL="171450" indent="-171450">
              <a:buFont typeface="Arial" panose="020B0604020202020204" pitchFamily="34" charset="0"/>
              <a:buChar char="•"/>
              <a:defRPr/>
            </a:pPr>
            <a:r>
              <a:rPr lang="en-GB" sz="1200" dirty="0">
                <a:latin typeface="Arial" charset="0"/>
                <a:cs typeface="+mn-cs"/>
              </a:rPr>
              <a:t>To work effectively and fluently with all aspects of maths coverage in Weeks 1-5.</a:t>
            </a:r>
          </a:p>
          <a:p>
            <a:pPr marL="171450" indent="-171450">
              <a:buFont typeface="Arial" panose="020B0604020202020204" pitchFamily="34" charset="0"/>
              <a:buChar char="•"/>
              <a:defRPr/>
            </a:pPr>
            <a:r>
              <a:rPr lang="en-GB" sz="1200" dirty="0">
                <a:latin typeface="Arial" charset="0"/>
                <a:cs typeface="+mn-cs"/>
              </a:rPr>
              <a:t>To identify next steps and targets.</a:t>
            </a:r>
          </a:p>
        </p:txBody>
      </p:sp>
      <p:sp>
        <p:nvSpPr>
          <p:cNvPr id="19462" name="TextBox 5">
            <a:extLst>
              <a:ext uri="{FF2B5EF4-FFF2-40B4-BE49-F238E27FC236}">
                <a16:creationId xmlns:a16="http://schemas.microsoft.com/office/drawing/2014/main" id="{AD2EF5D2-EF4A-825D-B638-2887FBEAFB89}"/>
              </a:ext>
            </a:extLst>
          </p:cNvPr>
          <p:cNvSpPr txBox="1">
            <a:spLocks noChangeArrowheads="1"/>
          </p:cNvSpPr>
          <p:nvPr/>
        </p:nvSpPr>
        <p:spPr bwMode="auto">
          <a:xfrm>
            <a:off x="666750" y="4424363"/>
            <a:ext cx="3205163" cy="1200150"/>
          </a:xfrm>
          <a:prstGeom prst="rect">
            <a:avLst/>
          </a:prstGeom>
          <a:solidFill>
            <a:schemeClr val="bg1"/>
          </a:solidFill>
          <a:ln w="9525">
            <a:solidFill>
              <a:srgbClr val="FFFF00"/>
            </a:solidFill>
            <a:miter lim="800000"/>
            <a:headEnd/>
            <a:tailEnd/>
          </a:ln>
        </p:spPr>
        <p:txBody>
          <a:bodyPr>
            <a:spAutoFit/>
          </a:bodyP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42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r>
              <a:rPr lang="en-GB" altLang="en-US" sz="1200" b="1"/>
              <a:t>Week 6 Lesson plan &amp; resources</a:t>
            </a:r>
          </a:p>
          <a:p>
            <a:pPr eaLnBrk="1" hangingPunct="1"/>
            <a:endParaRPr lang="en-GB" altLang="en-US" sz="1200"/>
          </a:p>
          <a:p>
            <a:pPr eaLnBrk="1" hangingPunct="1"/>
            <a:r>
              <a:rPr lang="en-GB" altLang="en-US" sz="1200" b="1">
                <a:hlinkClick r:id="rId4"/>
              </a:rPr>
              <a:t>Topic overview and lesson plans</a:t>
            </a:r>
            <a:endParaRPr lang="en-GB" altLang="en-US" sz="1200"/>
          </a:p>
          <a:p>
            <a:pPr eaLnBrk="1" hangingPunct="1"/>
            <a:endParaRPr lang="en-GB" altLang="en-US" sz="1200"/>
          </a:p>
          <a:p>
            <a:pPr eaLnBrk="1" hangingPunct="1"/>
            <a:r>
              <a:rPr lang="en-GB" altLang="en-US" sz="1200" b="1">
                <a:hlinkClick r:id="rId5"/>
              </a:rPr>
              <a:t>Teaching Guidance </a:t>
            </a:r>
            <a:endParaRPr lang="en-GB" altLang="en-US" sz="1200" b="1"/>
          </a:p>
          <a:p>
            <a:pPr eaLnBrk="1" hangingPunct="1"/>
            <a:r>
              <a:rPr lang="en-GB" altLang="en-US" sz="1200" b="1">
                <a:hlinkClick r:id="rId6"/>
              </a:rPr>
              <a:t>Rationale</a:t>
            </a:r>
            <a:endParaRPr lang="en-GB" altLang="en-US" sz="1200" b="1"/>
          </a:p>
        </p:txBody>
      </p:sp>
    </p:spTree>
  </p:cSld>
  <p:clrMapOvr>
    <a:masterClrMapping/>
  </p:clrMapOvr>
</p:sld>
</file>

<file path=ppt/theme/theme1.xml><?xml version="1.0" encoding="utf-8"?>
<a:theme xmlns:a="http://schemas.openxmlformats.org/drawingml/2006/main" name="2_GCSE Year 10 Calender">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B5AF7"/>
        </a:solidFill>
        <a:ln>
          <a:solidFill>
            <a:schemeClr val="bg1"/>
          </a:solidFill>
        </a:ln>
      </a:spPr>
      <a:bodyPr lIns="41062" tIns="52150" rIns="104299" bIns="52150" rtlCol="0" anchor="t" anchorCtr="0"/>
      <a:lstStyle>
        <a:defPPr algn="l">
          <a:defRPr sz="900" baseline="0" dirty="0" smtClean="0">
            <a:solidFill>
              <a:schemeClr val="bg1"/>
            </a:solidFill>
            <a:latin typeface="Verdana" pitchFamily="34" charset="0"/>
          </a:defRPr>
        </a:defPPr>
      </a:lstStyle>
      <a:style>
        <a:lnRef idx="2">
          <a:schemeClr val="accent1"/>
        </a:lnRef>
        <a:fillRef idx="1">
          <a:schemeClr val="lt1"/>
        </a:fillRef>
        <a:effectRef idx="0">
          <a:schemeClr val="accent1"/>
        </a:effectRef>
        <a:fontRef idx="minor">
          <a:schemeClr val="dk1"/>
        </a:fontRef>
      </a:style>
    </a:spDef>
  </a:objectDefaults>
  <a:extraClrSchemeLst/>
</a:theme>
</file>

<file path=ppt/theme/theme10.xml><?xml version="1.0" encoding="utf-8"?>
<a:theme xmlns:a="http://schemas.openxmlformats.org/drawingml/2006/main" name="6_Custom Design">
  <a:themeElements>
    <a:clrScheme name="Custom 2">
      <a:dk1>
        <a:sysClr val="windowText" lastClr="000000"/>
      </a:dk1>
      <a:lt1>
        <a:sysClr val="window" lastClr="FFFFFF"/>
      </a:lt1>
      <a:dk2>
        <a:srgbClr val="3B5AF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CSE Year 10 Calender">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B5AF7"/>
        </a:solidFill>
        <a:ln>
          <a:solidFill>
            <a:schemeClr val="bg1"/>
          </a:solidFill>
        </a:ln>
      </a:spPr>
      <a:bodyPr lIns="41062" tIns="52150" rIns="104299" bIns="52150" rtlCol="0" anchor="t" anchorCtr="0"/>
      <a:lstStyle>
        <a:defPPr algn="l">
          <a:defRPr sz="900" baseline="0" dirty="0" smtClean="0">
            <a:solidFill>
              <a:schemeClr val="bg1"/>
            </a:solidFill>
            <a:latin typeface="Verdana" pitchFamily="34" charset="0"/>
          </a:defRPr>
        </a:defPPr>
      </a:lstStyle>
      <a:style>
        <a:lnRef idx="2">
          <a:schemeClr val="accent1"/>
        </a:lnRef>
        <a:fillRef idx="1">
          <a:schemeClr val="lt1"/>
        </a:fillRef>
        <a:effectRef idx="0">
          <a:schemeClr val="accent1"/>
        </a:effectRef>
        <a:fontRef idx="minor">
          <a:schemeClr val="dk1"/>
        </a:fontRef>
      </a:style>
    </a:spDef>
  </a:objectDefaults>
  <a:extraClrSchemeLst/>
</a:theme>
</file>

<file path=ppt/theme/theme3.xml><?xml version="1.0" encoding="utf-8"?>
<a:theme xmlns:a="http://schemas.openxmlformats.org/drawingml/2006/main" name="Year 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Year 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ustom Design">
  <a:themeElements>
    <a:clrScheme name="Custom 2">
      <a:dk1>
        <a:sysClr val="windowText" lastClr="000000"/>
      </a:dk1>
      <a:lt1>
        <a:sysClr val="window" lastClr="FFFFFF"/>
      </a:lt1>
      <a:dk2>
        <a:srgbClr val="3B5AF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Custom Design">
  <a:themeElements>
    <a:clrScheme name="Custom 2">
      <a:dk1>
        <a:sysClr val="windowText" lastClr="000000"/>
      </a:dk1>
      <a:lt1>
        <a:sysClr val="window" lastClr="FFFFFF"/>
      </a:lt1>
      <a:dk2>
        <a:srgbClr val="3B5AF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Custom Design">
  <a:themeElements>
    <a:clrScheme name="Custom 2">
      <a:dk1>
        <a:sysClr val="windowText" lastClr="000000"/>
      </a:dk1>
      <a:lt1>
        <a:sysClr val="window" lastClr="FFFFFF"/>
      </a:lt1>
      <a:dk2>
        <a:srgbClr val="3B5AF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Custom Design">
  <a:themeElements>
    <a:clrScheme name="Custom 2">
      <a:dk1>
        <a:sysClr val="windowText" lastClr="000000"/>
      </a:dk1>
      <a:lt1>
        <a:sysClr val="window" lastClr="FFFFFF"/>
      </a:lt1>
      <a:dk2>
        <a:srgbClr val="3B5AF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25425</TotalTime>
  <Words>5191</Words>
  <Application>Microsoft Office PowerPoint</Application>
  <PresentationFormat>Custom</PresentationFormat>
  <Paragraphs>623</Paragraphs>
  <Slides>33</Slides>
  <Notes>1</Notes>
  <HiddenSlides>0</HiddenSlides>
  <MMClips>0</MMClips>
  <ScaleCrop>false</ScaleCrop>
  <HeadingPairs>
    <vt:vector size="8" baseType="variant">
      <vt:variant>
        <vt:lpstr>Fonts Used</vt:lpstr>
      </vt:variant>
      <vt:variant>
        <vt:i4>3</vt:i4>
      </vt:variant>
      <vt:variant>
        <vt:lpstr>Theme</vt:lpstr>
      </vt:variant>
      <vt:variant>
        <vt:i4>10</vt:i4>
      </vt:variant>
      <vt:variant>
        <vt:lpstr>Embedded OLE Servers</vt:lpstr>
      </vt:variant>
      <vt:variant>
        <vt:i4>1</vt:i4>
      </vt:variant>
      <vt:variant>
        <vt:lpstr>Slide Titles</vt:lpstr>
      </vt:variant>
      <vt:variant>
        <vt:i4>33</vt:i4>
      </vt:variant>
    </vt:vector>
  </HeadingPairs>
  <TitlesOfParts>
    <vt:vector size="47" baseType="lpstr">
      <vt:lpstr>Arial</vt:lpstr>
      <vt:lpstr>Calibri</vt:lpstr>
      <vt:lpstr>Verdana</vt:lpstr>
      <vt:lpstr>2_GCSE Year 10 Calender</vt:lpstr>
      <vt:lpstr>GCSE Year 10 Calender</vt:lpstr>
      <vt:lpstr>Year 10</vt:lpstr>
      <vt:lpstr>Year 11</vt:lpstr>
      <vt:lpstr>1_Custom Design</vt:lpstr>
      <vt:lpstr>2_Custom Design</vt:lpstr>
      <vt:lpstr>3_Custom Design</vt:lpstr>
      <vt:lpstr>4_Custom Design</vt:lpstr>
      <vt:lpstr>5_Custom Design</vt:lpstr>
      <vt:lpstr>6_Custom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AQA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AQA</dc:creator>
  <cp:lastModifiedBy/>
  <cp:revision>1318</cp:revision>
  <cp:lastPrinted>2016-04-06T09:33:02Z</cp:lastPrinted>
  <dcterms:created xsi:type="dcterms:W3CDTF">2010-05-17T14:40:02Z</dcterms:created>
  <dcterms:modified xsi:type="dcterms:W3CDTF">2025-08-22T09:50:32Z</dcterms:modified>
  <dc:subject/>
  <cp:keywords/>
  <dc:description/>
  <cp:category/>
  <cp:contentStatus/>
</cp:coreProperties>
</file>